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8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9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0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1.xml" ContentType="application/vnd.openxmlformats-officedocument.themeOverrid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2.xml" ContentType="application/vnd.openxmlformats-officedocument.themeOverr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3.xml" ContentType="application/vnd.openxmlformats-officedocument.themeOverrid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4.xml" ContentType="application/vnd.openxmlformats-officedocument.themeOverrid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5.xml" ContentType="application/vnd.openxmlformats-officedocument.themeOverride+xml"/>
  <Override PartName="/ppt/charts/chart29.xml" ContentType="application/vnd.openxmlformats-officedocument.drawingml.chart+xml"/>
  <Override PartName="/ppt/theme/themeOverride16.xml" ContentType="application/vnd.openxmlformats-officedocument.themeOverride+xml"/>
  <Override PartName="/ppt/charts/chart3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7.xml" ContentType="application/vnd.openxmlformats-officedocument.themeOverr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4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48" r:id="rId1"/>
  </p:sldMasterIdLst>
  <p:notesMasterIdLst>
    <p:notesMasterId r:id="rId146"/>
  </p:notesMasterIdLst>
  <p:handoutMasterIdLst>
    <p:handoutMasterId r:id="rId147"/>
  </p:handoutMasterIdLst>
  <p:sldIdLst>
    <p:sldId id="314" r:id="rId2"/>
    <p:sldId id="569" r:id="rId3"/>
    <p:sldId id="630" r:id="rId4"/>
    <p:sldId id="524" r:id="rId5"/>
    <p:sldId id="632" r:id="rId6"/>
    <p:sldId id="521" r:id="rId7"/>
    <p:sldId id="522" r:id="rId8"/>
    <p:sldId id="381" r:id="rId9"/>
    <p:sldId id="382" r:id="rId10"/>
    <p:sldId id="384" r:id="rId11"/>
    <p:sldId id="459" r:id="rId12"/>
    <p:sldId id="596" r:id="rId13"/>
    <p:sldId id="525" r:id="rId14"/>
    <p:sldId id="359" r:id="rId15"/>
    <p:sldId id="470" r:id="rId16"/>
    <p:sldId id="392" r:id="rId17"/>
    <p:sldId id="527" r:id="rId18"/>
    <p:sldId id="312" r:id="rId19"/>
    <p:sldId id="468" r:id="rId20"/>
    <p:sldId id="472" r:id="rId21"/>
    <p:sldId id="545" r:id="rId22"/>
    <p:sldId id="546" r:id="rId23"/>
    <p:sldId id="528" r:id="rId24"/>
    <p:sldId id="365" r:id="rId25"/>
    <p:sldId id="469" r:id="rId26"/>
    <p:sldId id="473" r:id="rId27"/>
    <p:sldId id="425" r:id="rId28"/>
    <p:sldId id="422" r:id="rId29"/>
    <p:sldId id="457" r:id="rId30"/>
    <p:sldId id="456" r:id="rId31"/>
    <p:sldId id="455" r:id="rId32"/>
    <p:sldId id="269" r:id="rId33"/>
    <p:sldId id="474" r:id="rId34"/>
    <p:sldId id="368" r:id="rId35"/>
    <p:sldId id="370" r:id="rId36"/>
    <p:sldId id="625" r:id="rId37"/>
    <p:sldId id="354" r:id="rId38"/>
    <p:sldId id="463" r:id="rId39"/>
    <p:sldId id="611" r:id="rId40"/>
    <p:sldId id="618" r:id="rId41"/>
    <p:sldId id="617" r:id="rId42"/>
    <p:sldId id="626" r:id="rId43"/>
    <p:sldId id="543" r:id="rId44"/>
    <p:sldId id="553" r:id="rId45"/>
    <p:sldId id="555" r:id="rId46"/>
    <p:sldId id="479" r:id="rId47"/>
    <p:sldId id="478" r:id="rId48"/>
    <p:sldId id="621" r:id="rId49"/>
    <p:sldId id="624" r:id="rId50"/>
    <p:sldId id="633" r:id="rId51"/>
    <p:sldId id="627" r:id="rId52"/>
    <p:sldId id="628" r:id="rId53"/>
    <p:sldId id="513" r:id="rId54"/>
    <p:sldId id="562" r:id="rId55"/>
    <p:sldId id="634" r:id="rId56"/>
    <p:sldId id="485" r:id="rId57"/>
    <p:sldId id="482" r:id="rId58"/>
    <p:sldId id="483" r:id="rId59"/>
    <p:sldId id="484" r:id="rId60"/>
    <p:sldId id="486" r:id="rId61"/>
    <p:sldId id="495" r:id="rId62"/>
    <p:sldId id="494" r:id="rId63"/>
    <p:sldId id="491" r:id="rId64"/>
    <p:sldId id="487" r:id="rId65"/>
    <p:sldId id="488" r:id="rId66"/>
    <p:sldId id="489" r:id="rId67"/>
    <p:sldId id="490" r:id="rId68"/>
    <p:sldId id="497" r:id="rId69"/>
    <p:sldId id="496" r:id="rId70"/>
    <p:sldId id="501" r:id="rId71"/>
    <p:sldId id="492" r:id="rId72"/>
    <p:sldId id="506" r:id="rId73"/>
    <p:sldId id="499" r:id="rId74"/>
    <p:sldId id="503" r:id="rId75"/>
    <p:sldId id="502" r:id="rId76"/>
    <p:sldId id="500" r:id="rId77"/>
    <p:sldId id="509" r:id="rId78"/>
    <p:sldId id="510" r:id="rId79"/>
    <p:sldId id="504" r:id="rId80"/>
    <p:sldId id="508" r:id="rId81"/>
    <p:sldId id="505" r:id="rId82"/>
    <p:sldId id="570" r:id="rId83"/>
    <p:sldId id="571" r:id="rId84"/>
    <p:sldId id="572" r:id="rId85"/>
    <p:sldId id="573" r:id="rId86"/>
    <p:sldId id="574" r:id="rId87"/>
    <p:sldId id="575" r:id="rId88"/>
    <p:sldId id="532" r:id="rId89"/>
    <p:sldId id="534" r:id="rId90"/>
    <p:sldId id="576" r:id="rId91"/>
    <p:sldId id="435" r:id="rId92"/>
    <p:sldId id="577" r:id="rId93"/>
    <p:sldId id="437" r:id="rId94"/>
    <p:sldId id="578" r:id="rId95"/>
    <p:sldId id="436" r:id="rId96"/>
    <p:sldId id="579" r:id="rId97"/>
    <p:sldId id="438" r:id="rId98"/>
    <p:sldId id="580" r:id="rId99"/>
    <p:sldId id="444" r:id="rId100"/>
    <p:sldId id="581" r:id="rId101"/>
    <p:sldId id="443" r:id="rId102"/>
    <p:sldId id="582" r:id="rId103"/>
    <p:sldId id="439" r:id="rId104"/>
    <p:sldId id="583" r:id="rId105"/>
    <p:sldId id="440" r:id="rId106"/>
    <p:sldId id="584" r:id="rId107"/>
    <p:sldId id="565" r:id="rId108"/>
    <p:sldId id="585" r:id="rId109"/>
    <p:sldId id="442" r:id="rId110"/>
    <p:sldId id="586" r:id="rId111"/>
    <p:sldId id="445" r:id="rId112"/>
    <p:sldId id="587" r:id="rId113"/>
    <p:sldId id="447" r:id="rId114"/>
    <p:sldId id="588" r:id="rId115"/>
    <p:sldId id="446" r:id="rId116"/>
    <p:sldId id="589" r:id="rId117"/>
    <p:sldId id="448" r:id="rId118"/>
    <p:sldId id="590" r:id="rId119"/>
    <p:sldId id="449" r:id="rId120"/>
    <p:sldId id="591" r:id="rId121"/>
    <p:sldId id="450" r:id="rId122"/>
    <p:sldId id="592" r:id="rId123"/>
    <p:sldId id="451" r:id="rId124"/>
    <p:sldId id="593" r:id="rId125"/>
    <p:sldId id="454" r:id="rId126"/>
    <p:sldId id="594" r:id="rId127"/>
    <p:sldId id="453" r:id="rId128"/>
    <p:sldId id="609" r:id="rId129"/>
    <p:sldId id="635" r:id="rId130"/>
    <p:sldId id="597" r:id="rId131"/>
    <p:sldId id="600" r:id="rId132"/>
    <p:sldId id="602" r:id="rId133"/>
    <p:sldId id="604" r:id="rId134"/>
    <p:sldId id="605" r:id="rId135"/>
    <p:sldId id="606" r:id="rId136"/>
    <p:sldId id="608" r:id="rId137"/>
    <p:sldId id="629" r:id="rId138"/>
    <p:sldId id="428" r:id="rId139"/>
    <p:sldId id="431" r:id="rId140"/>
    <p:sldId id="430" r:id="rId141"/>
    <p:sldId id="429" r:id="rId142"/>
    <p:sldId id="612" r:id="rId143"/>
    <p:sldId id="613" r:id="rId144"/>
    <p:sldId id="541" r:id="rId145"/>
  </p:sldIdLst>
  <p:sldSz cx="12192000" cy="6858000"/>
  <p:notesSz cx="7053263" cy="93091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721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D1\1401\&#1593;&#1605;&#1604;&#1705;&#1585;&#1583;%20&#1608;&#1588;&#1575;&#1582;&#1589;&#1607;&#1575;\1398\1400\&#1585;&#1608;&#1606;&#1583;%20&#1587;&#1575;&#1604;&#1575;&#1606;&#1607;%20&#1587;&#1591;&#1581;%20&#1740;&#170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6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84.11\general1\Tooth\Alipour\&#1578;&#1581;&#1604;&#1740;&#1604;%20&#1582;&#1583;&#1605;&#1575;&#1578;%201400\&#1575;&#1585;&#1586;&#1588;%20&#1585;&#1740;&#1575;&#1604;&#1740;%20&#1582;&#1583;&#1605;&#1575;&#1578;%20140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5;&#1585;&#1586;&#1588;%20&#1585;&#1740;&#1575;&#1604;&#1740;%20&#1582;&#1583;&#1605;&#1575;&#1578;%201400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192.168.184.11\general1\Tooth\Alipour\&#1578;&#1581;&#1604;&#1740;&#1604;%20&#1582;&#1583;&#1605;&#1575;&#1578;%201400\&#1576;&#1585;%20&#1570;&#1608;&#1585;&#1583;%20&#1607;&#1586;&#1740;&#1606;&#1607;%20&#1607;&#1575;&#1740;%20&#1576;&#1585;&#1606;&#1575;&#1605;&#1607;%20&#1583;&#1607;&#1575;&#1606;%20&#1608;&#1583;&#1606;&#1583;&#1575;&#1606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7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8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662;&#1575;&#1604;&#1662;&#1578;&#1608;&#1605;&#1740;%201400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662;&#1575;&#1604;&#1662;&#1578;&#1608;&#1605;&#1740;%201400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662;&#1575;&#1604;&#1662;&#1578;&#1608;&#1605;&#1740;%20140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CD1\1401\&#1593;&#1605;&#1604;&#1705;&#1585;&#1583;%20&#1608;&#1588;&#1575;&#1582;&#1589;&#1607;&#1575;\1398\1400\&#1585;&#1608;&#1606;&#1583;%20&#1587;&#1575;&#1604;&#1575;&#1606;&#1607;%20&#1587;&#1591;&#1581;%20&#1740;&#1705;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578;&#1585;&#1605;&#1740;&#1605;%20&#1583;&#1606;&#1583;&#1575;&#1606;%20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578;&#1585;&#1605;&#1740;&#1605;%20&#1583;&#1606;&#1583;&#1575;&#1606;%20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578;&#1585;&#1605;&#1740;&#1605;%20&#1583;&#1606;&#1583;&#1575;&#1606;%20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578;&#1585;&#1605;&#1740;&#1605;%20&#1583;&#1606;&#1583;&#1575;&#1606;%20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578;&#1585;&#1605;&#1740;&#1605;%20&#1583;&#1606;&#1583;&#1575;&#1606;%20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578;&#1585;&#1605;&#1740;&#1605;%20&#1583;&#1606;&#1583;&#1575;&#1606;%20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578;&#1585;&#1605;&#1740;&#1605;%20&#1583;&#1606;&#1583;&#1575;&#1606;%20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578;&#1585;&#1605;&#1740;&#1605;%20&#1583;&#1606;&#1583;&#1575;&#1606;%20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580;&#1585;&#1605;&#1711;&#1740;&#1585;&#1740;%201400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580;&#1585;&#1605;&#1711;&#1740;&#1585;&#1740;%201400.xlsx" TargetMode="External"/><Relationship Id="rId1" Type="http://schemas.openxmlformats.org/officeDocument/2006/relationships/themeOverride" Target="../theme/themeOverrid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sayyarip\Desktop\1400%20&#1588;&#1575;&#1582;&#1589;%20&#1607;&#1575;&#1740;%20&#1588;&#1607;&#1585;&#1587;&#1578;&#1575;&#1606;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580;&#1585;&#1605;&#1711;&#1740;&#1585;&#1740;%201400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580;&#1585;&#1605;&#1711;&#1740;&#1585;&#1740;%201400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601;&#1740;&#1588;&#1608;&#1585;&#1587;&#1740;&#1604;&#1575;&#1606;&#1578;%201400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601;&#1740;&#1588;&#1608;&#1585;&#1587;&#1740;&#1604;&#1575;&#1606;&#1578;%201400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601;&#1740;&#1588;&#1608;&#1585;&#1587;&#1740;&#1604;&#1575;&#1606;&#1578;%201400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601;&#1740;&#1588;&#1608;&#1585;&#1587;&#1740;&#1604;&#1575;&#1606;&#1578;%201400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705;&#1588;&#1740;&#1583;&#1606;%20&#1583;&#1606;&#1583;&#1575;&#1606;%20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705;&#1588;&#1740;&#1583;&#1606;%20&#1583;&#1606;&#1583;&#1575;&#1606;%20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705;&#1588;&#1740;&#1583;&#1606;%20&#1583;&#1606;&#1583;&#1575;&#1606;%20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705;&#1588;&#1740;&#1583;&#1606;%20&#1583;&#1606;&#1583;&#1575;&#1606;%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sayyarip\Desktop\1400%20&#1588;&#1575;&#1582;&#1589;%20&#1607;&#1575;&#1740;%20&#1588;&#1607;&#1585;&#1587;&#1578;&#1575;&#1606;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705;&#1588;&#1740;&#1583;&#1606;%20&#1583;&#1606;&#1583;&#1575;&#1606;%20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8;&#1581;&#1604;&#1740;&#1604;%20&#1582;&#1583;&#1605;&#1575;&#1578;%201400\&#1578;&#1581;&#1604;&#1740;&#1604;%20&#1705;&#1588;&#1740;&#1583;&#1606;%20&#1583;&#1606;&#1583;&#1575;&#1606;%20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yyarip\Desktop\1400%20&#1588;&#1575;&#1582;&#1589;%20&#1607;&#1575;&#1740;%20&#1588;&#1607;&#1585;&#1587;&#1578;&#1575;&#1606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D1\1401\&#1593;&#1605;&#1604;&#1705;&#1585;&#1583;%20&#1608;&#1588;&#1575;&#1582;&#1589;&#1607;&#1575;\1398\1400\&#1585;&#1608;&#1606;&#1583;%20&#1587;&#1575;&#1604;&#1575;&#1606;&#1607;%20&#1587;&#1591;&#1581;%20&#1740;&#1705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5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D1\1401\&#1588;&#1575;&#1582;&#1589;%20&#1582;&#1583;&#1605;&#1575;&#1578;%20&#1583;&#1606;&#1583;&#1575;&#1606;&#1662;&#1586;&#1588;&#1705;&#1740;%20&#1588;&#1607;&#1585;&#1587;&#1578;&#1575;&#1606;\1401\&#1575;&#1582;&#1578;&#1604;&#1575;&#1601;%20&#1608;&#1586;&#1606;%20&#1582;&#1583;&#1605;&#1575;&#1578;%20&#1583;&#1606;&#1583;&#1575;&#1606;&#1662;&#1586;&#1588;&#1705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روند سالانه تعداد مسواک انگشی تجویز شده /</a:t>
            </a:r>
            <a:r>
              <a:rPr lang="fa-IR" sz="2400" b="1" baseline="0" dirty="0">
                <a:solidFill>
                  <a:srgbClr val="FF0000"/>
                </a:solidFill>
                <a:cs typeface="B Titr" panose="00000700000000000000" pitchFamily="2" charset="-78"/>
              </a:rPr>
              <a:t> کودکان  یکماه تا 24 </a:t>
            </a:r>
            <a:r>
              <a:rPr lang="fa-IR" sz="2400" b="1" baseline="0" dirty="0" smtClean="0">
                <a:solidFill>
                  <a:srgbClr val="FF0000"/>
                </a:solidFill>
                <a:cs typeface="B Titr" panose="00000700000000000000" pitchFamily="2" charset="-78"/>
              </a:rPr>
              <a:t>ماه/ تبریز </a:t>
            </a:r>
            <a:endParaRPr lang="fa-IR" sz="2400" b="1" dirty="0">
              <a:solidFill>
                <a:srgbClr val="FF0000"/>
              </a:solidFill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18517635942955391"/>
          <c:y val="3.6521737463346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5.1852057316781025E-2"/>
          <c:y val="6.9608808687962972E-2"/>
          <c:w val="0.92819210878177905"/>
          <c:h val="0.84629077501810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'گروه هدف (2)'!$M$8</c:f>
              <c:strCache>
                <c:ptCount val="1"/>
                <c:pt idx="0">
                  <c:v>تعداد تجویز مسواک انگشتی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'گروه هدف (2)'!$B$9:$B$12</c:f>
              <c:numCache>
                <c:formatCode>General</c:formatCode>
                <c:ptCount val="4"/>
                <c:pt idx="0">
                  <c:v>1397</c:v>
                </c:pt>
                <c:pt idx="1">
                  <c:v>1398</c:v>
                </c:pt>
                <c:pt idx="2">
                  <c:v>1399</c:v>
                </c:pt>
                <c:pt idx="3">
                  <c:v>1400</c:v>
                </c:pt>
              </c:numCache>
            </c:numRef>
          </c:cat>
          <c:val>
            <c:numRef>
              <c:f>'گروه هدف (2)'!$M$9:$M$12</c:f>
              <c:numCache>
                <c:formatCode>0</c:formatCode>
                <c:ptCount val="4"/>
                <c:pt idx="0">
                  <c:v>98756</c:v>
                </c:pt>
                <c:pt idx="1">
                  <c:v>102295</c:v>
                </c:pt>
                <c:pt idx="2">
                  <c:v>73225</c:v>
                </c:pt>
                <c:pt idx="3">
                  <c:v>75306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26-4A8C-91EC-6DDFA699B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154192"/>
        <c:axId val="137154584"/>
      </c:barChart>
      <c:catAx>
        <c:axId val="13715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7154584"/>
        <c:crosses val="autoZero"/>
        <c:auto val="1"/>
        <c:lblAlgn val="ctr"/>
        <c:lblOffset val="100"/>
        <c:noMultiLvlLbl val="0"/>
      </c:catAx>
      <c:valAx>
        <c:axId val="137154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715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807832060418474"/>
          <c:y val="2.84057958048250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'[Copy of اختلاف وزن خدمات دندانپزشک.xlsx]Sheet1'!$F$1</c:f>
              <c:strCache>
                <c:ptCount val="1"/>
                <c:pt idx="0">
                  <c:v>میانگین خدمت به افراد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5F-4127-9192-5053E2AE1F0E}"/>
              </c:ext>
            </c:extLst>
          </c:dPt>
          <c:dLbls>
            <c:dLbl>
              <c:idx val="5"/>
              <c:layout>
                <c:manualLayout>
                  <c:x val="-7.3490811218192946E-3"/>
                  <c:y val="4.05797082926071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45F-4127-9192-5053E2AE1F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'[Copy of اختلاف وزن خدمات دندانپزشک.xlsx]Sheet1'!$A$2:$A$20</c:f>
              <c:strCache>
                <c:ptCount val="19"/>
                <c:pt idx="0">
                  <c:v>بستان اباد</c:v>
                </c:pt>
                <c:pt idx="1">
                  <c:v>چاراویماق</c:v>
                </c:pt>
                <c:pt idx="2">
                  <c:v>ورزقان</c:v>
                </c:pt>
                <c:pt idx="3">
                  <c:v>عجبشیر</c:v>
                </c:pt>
                <c:pt idx="4">
                  <c:v>هشترود</c:v>
                </c:pt>
                <c:pt idx="5">
                  <c:v>بناب</c:v>
                </c:pt>
                <c:pt idx="6">
                  <c:v>اسکو</c:v>
                </c:pt>
                <c:pt idx="7">
                  <c:v>میانگین استان </c:v>
                </c:pt>
                <c:pt idx="8">
                  <c:v>ملکان </c:v>
                </c:pt>
                <c:pt idx="9">
                  <c:v>هریس</c:v>
                </c:pt>
                <c:pt idx="10">
                  <c:v>اهر</c:v>
                </c:pt>
                <c:pt idx="11">
                  <c:v>جلفا</c:v>
                </c:pt>
                <c:pt idx="12">
                  <c:v>آذرشهر</c:v>
                </c:pt>
                <c:pt idx="13">
                  <c:v>مرند</c:v>
                </c:pt>
                <c:pt idx="14">
                  <c:v>شبستر</c:v>
                </c:pt>
                <c:pt idx="15">
                  <c:v>میانه</c:v>
                </c:pt>
                <c:pt idx="16">
                  <c:v>تبریز</c:v>
                </c:pt>
                <c:pt idx="17">
                  <c:v>خداآفرین</c:v>
                </c:pt>
                <c:pt idx="18">
                  <c:v>کلیبر</c:v>
                </c:pt>
              </c:strCache>
            </c:strRef>
          </c:cat>
          <c:val>
            <c:numRef>
              <c:f>'[Copy of اختلاف وزن خدمات دندانپزشک.xlsx]Sheet1'!$F$2:$F$20</c:f>
              <c:numCache>
                <c:formatCode>0.0</c:formatCode>
                <c:ptCount val="19"/>
                <c:pt idx="0">
                  <c:v>4.4270270270270267</c:v>
                </c:pt>
                <c:pt idx="1">
                  <c:v>3.9938080495356036</c:v>
                </c:pt>
                <c:pt idx="2">
                  <c:v>3.5675872093023258</c:v>
                </c:pt>
                <c:pt idx="3">
                  <c:v>3.0936739659367398</c:v>
                </c:pt>
                <c:pt idx="4">
                  <c:v>3.0573643410852713</c:v>
                </c:pt>
                <c:pt idx="5">
                  <c:v>3.048324240062354</c:v>
                </c:pt>
                <c:pt idx="6">
                  <c:v>2.9185624793933398</c:v>
                </c:pt>
                <c:pt idx="7">
                  <c:v>2.727294685990338</c:v>
                </c:pt>
                <c:pt idx="8">
                  <c:v>2.6781338360037701</c:v>
                </c:pt>
                <c:pt idx="9">
                  <c:v>2.6723127035830618</c:v>
                </c:pt>
                <c:pt idx="10">
                  <c:v>2.6516335227272729</c:v>
                </c:pt>
                <c:pt idx="11">
                  <c:v>2.6511627906976742</c:v>
                </c:pt>
                <c:pt idx="12">
                  <c:v>2.6303538175046555</c:v>
                </c:pt>
                <c:pt idx="13">
                  <c:v>2.5850622406639006</c:v>
                </c:pt>
                <c:pt idx="14">
                  <c:v>2.5756442227763925</c:v>
                </c:pt>
                <c:pt idx="15">
                  <c:v>2.5420971074380163</c:v>
                </c:pt>
                <c:pt idx="16">
                  <c:v>2.5016949152542374</c:v>
                </c:pt>
                <c:pt idx="17">
                  <c:v>1.8491110043248438</c:v>
                </c:pt>
                <c:pt idx="18">
                  <c:v>1.6801210898082746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6C-4D86-9A82-E413DC8BC65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2716720"/>
        <c:axId val="162726912"/>
      </c:barChart>
      <c:catAx>
        <c:axId val="16271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62726912"/>
        <c:crosses val="autoZero"/>
        <c:auto val="1"/>
        <c:lblAlgn val="ctr"/>
        <c:lblOffset val="100"/>
        <c:noMultiLvlLbl val="0"/>
      </c:catAx>
      <c:valAx>
        <c:axId val="16272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6271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ارزش ریالی خدمات انجام </a:t>
            </a:r>
            <a:r>
              <a:rPr lang="fa-IR" sz="2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شده/ 1400 </a:t>
            </a: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/ میلیون تومان </a:t>
            </a:r>
          </a:p>
        </c:rich>
      </c:tx>
      <c:layout>
        <c:manualLayout>
          <c:xMode val="edge"/>
          <c:yMode val="edge"/>
          <c:x val="0.26711491046388797"/>
          <c:y val="4.057970829260717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'[ارزش ریالی خدمات 1400.xlsx]Sheet1'!$B$1</c:f>
              <c:strCache>
                <c:ptCount val="1"/>
                <c:pt idx="0">
                  <c:v>ارزش ریالی تعرفه / میلیون تومان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'[ارزش ریالی خدمات 1400.xlsx]Sheet1'!$A$2:$A$3</c:f>
              <c:strCache>
                <c:ptCount val="2"/>
                <c:pt idx="0">
                  <c:v>تعرفه دولتی </c:v>
                </c:pt>
                <c:pt idx="1">
                  <c:v>وزن خدمتی</c:v>
                </c:pt>
              </c:strCache>
            </c:strRef>
          </c:cat>
          <c:val>
            <c:numRef>
              <c:f>'[ارزش ریالی خدمات 1400.xlsx]Sheet1'!$B$2:$B$3</c:f>
              <c:numCache>
                <c:formatCode>0</c:formatCode>
                <c:ptCount val="2"/>
                <c:pt idx="0">
                  <c:v>9499.6808899999996</c:v>
                </c:pt>
                <c:pt idx="1">
                  <c:v>4605.6192000000001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13-45D1-BE43-5ED8406DB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580768"/>
        <c:axId val="138570576"/>
      </c:barChart>
      <c:catAx>
        <c:axId val="13858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8570576"/>
        <c:crosses val="autoZero"/>
        <c:auto val="1"/>
        <c:lblAlgn val="ctr"/>
        <c:lblOffset val="100"/>
        <c:noMultiLvlLbl val="0"/>
      </c:catAx>
      <c:valAx>
        <c:axId val="13857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858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fa-IR" sz="2000" b="1" dirty="0">
                <a:solidFill>
                  <a:srgbClr val="FF0000"/>
                </a:solidFill>
              </a:rPr>
              <a:t>بر آورد </a:t>
            </a:r>
            <a:r>
              <a:rPr lang="fa-IR" sz="2000" b="1" dirty="0" smtClean="0">
                <a:solidFill>
                  <a:srgbClr val="FF0000"/>
                </a:solidFill>
              </a:rPr>
              <a:t>ارزش </a:t>
            </a:r>
            <a:r>
              <a:rPr lang="fa-IR" sz="2000" b="1" dirty="0">
                <a:solidFill>
                  <a:srgbClr val="FF0000"/>
                </a:solidFill>
              </a:rPr>
              <a:t>ریالی </a:t>
            </a:r>
            <a:r>
              <a:rPr lang="fa-IR" sz="2000" b="1" dirty="0" smtClean="0">
                <a:solidFill>
                  <a:srgbClr val="FF0000"/>
                </a:solidFill>
              </a:rPr>
              <a:t>خدمات سطح دو / میلیون تومان / بر اساس تعرفه دولتی </a:t>
            </a:r>
            <a:endParaRPr lang="fa-IR" sz="2000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3195106163674589"/>
          <c:y val="5.6591249331400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view3D>
      <c:rotX val="4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3385767690467631E-3"/>
          <c:y val="0.14536566843161552"/>
          <c:w val="0.92258673432587146"/>
          <c:h val="0.8446834383226199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fa-IR" sz="1800" dirty="0">
                <a:cs typeface="B Titr" panose="00000700000000000000" pitchFamily="2" charset="-78"/>
              </a:rPr>
              <a:t>ارزش ریالی خدمات مورد انتظار/1400 / میلیون تومان </a:t>
            </a:r>
          </a:p>
        </c:rich>
      </c:tx>
      <c:layout>
        <c:manualLayout>
          <c:xMode val="edge"/>
          <c:yMode val="edge"/>
          <c:x val="0.305982382989103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1.322834601927473E-2"/>
          <c:y val="7.1014489512062559E-2"/>
          <c:w val="0.92720856669077012"/>
          <c:h val="0.827137152703998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'[بر آورد هزینه های برنامه دهان ودندان.xlsx]برآورد وزن.تعرفه'!$B$1</c:f>
              <c:strCache>
                <c:ptCount val="1"/>
                <c:pt idx="0">
                  <c:v>ارزش ریالی خدمات مورد انتظار/1400 / میلیون تومان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'[بر آورد هزینه های برنامه دهان ودندان.xlsx]برآورد وزن.تعرفه'!$A$2:$A$3</c:f>
              <c:strCache>
                <c:ptCount val="2"/>
                <c:pt idx="0">
                  <c:v>بر اساس وزن خدمتی</c:v>
                </c:pt>
                <c:pt idx="1">
                  <c:v>بر اساس تعرفه دولتی</c:v>
                </c:pt>
              </c:strCache>
            </c:strRef>
          </c:cat>
          <c:val>
            <c:numRef>
              <c:f>'[بر آورد هزینه های برنامه دهان ودندان.xlsx]برآورد وزن.تعرفه'!$B$2:$B$3</c:f>
              <c:numCache>
                <c:formatCode>0</c:formatCode>
                <c:ptCount val="2"/>
                <c:pt idx="0" formatCode="General">
                  <c:v>11794</c:v>
                </c:pt>
                <c:pt idx="1">
                  <c:v>23718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03-44EB-A179-6C8936CAF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577632"/>
        <c:axId val="138570184"/>
      </c:barChart>
      <c:catAx>
        <c:axId val="138577632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8570184"/>
        <c:crosses val="autoZero"/>
        <c:auto val="1"/>
        <c:lblAlgn val="ctr"/>
        <c:lblOffset val="100"/>
        <c:noMultiLvlLbl val="0"/>
      </c:catAx>
      <c:valAx>
        <c:axId val="13857018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857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تعداد و درصد خدمات دندانپزشکی انجام شده در سال 1400 به تفکیک نوع </a:t>
            </a: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خدمات</a:t>
            </a:r>
          </a:p>
          <a:p>
            <a:pPr>
              <a:defRPr b="1">
                <a:solidFill>
                  <a:srgbClr val="FF0000"/>
                </a:solidFill>
                <a:cs typeface="B Titr" panose="00000700000000000000" pitchFamily="2" charset="-78"/>
              </a:defRPr>
            </a:pP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 </a:t>
            </a:r>
            <a:endParaRPr lang="fa-IR" b="1" dirty="0">
              <a:solidFill>
                <a:srgbClr val="FF0000"/>
              </a:solidFill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21693855001168938"/>
          <c:y val="5.5769290787449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view3D>
      <c:rotX val="30"/>
      <c:rotY val="1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608582943214403E-2"/>
          <c:y val="0.14154798048827616"/>
          <c:w val="0.85096760331334875"/>
          <c:h val="0.7834288358913339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تعداد خدمات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B6-4066-AF8C-B33B982147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B6-4066-AF8C-B33B982147E4}"/>
              </c:ext>
            </c:extLst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B6-4066-AF8C-B33B982147E4}"/>
              </c:ext>
            </c:extLst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B6-4066-AF8C-B33B982147E4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DB6-4066-AF8C-B33B982147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B Titr" panose="00000700000000000000" pitchFamily="2" charset="-78"/>
                  </a:defRPr>
                </a:pPr>
                <a:endParaRPr lang="fa-I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کشیدن </c:v>
                </c:pt>
                <c:pt idx="1">
                  <c:v>ترمیم </c:v>
                </c:pt>
                <c:pt idx="2">
                  <c:v>فیشورسیلانت </c:v>
                </c:pt>
                <c:pt idx="3">
                  <c:v>جرمگیری</c:v>
                </c:pt>
                <c:pt idx="4">
                  <c:v>پالپتومی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57277</c:v>
                </c:pt>
                <c:pt idx="1">
                  <c:v>35678</c:v>
                </c:pt>
                <c:pt idx="2">
                  <c:v>11962</c:v>
                </c:pt>
                <c:pt idx="3">
                  <c:v>4055</c:v>
                </c:pt>
                <c:pt idx="4">
                  <c:v>6457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DB6-4066-AF8C-B33B982147E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969041297661486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view3D>
      <c:rotX val="50"/>
      <c:rotY val="1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6134360336901885E-2"/>
          <c:w val="0.95178202237922493"/>
          <c:h val="0.88788641531894053"/>
        </c:manualLayout>
      </c:layout>
      <c:pie3DChart>
        <c:varyColors val="1"/>
        <c:ser>
          <c:idx val="0"/>
          <c:order val="0"/>
          <c:tx>
            <c:strRef>
              <c:f>Sheet1!$C$10</c:f>
              <c:strCache>
                <c:ptCount val="1"/>
                <c:pt idx="0">
                  <c:v>تعداد  و درصد پالپتومی به تفکیک گروه سنی 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ysClr val="windowText" lastClr="000000"/>
                </a:solidFill>
              </a:ln>
              <a:effectLst/>
              <a:sp3d contourW="127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EA-4C6A-A3D8-A0F8102231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ysClr val="windowText" lastClr="000000"/>
                </a:solidFill>
              </a:ln>
              <a:effectLst/>
              <a:sp3d contourW="28575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EA-4C6A-A3D8-A0F8102231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ysClr val="windowText" lastClr="000000"/>
                </a:solidFill>
              </a:ln>
              <a:effectLst/>
              <a:sp3d contourW="127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EA-4C6A-A3D8-A0F81022317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ysClr val="windowText" lastClr="000000"/>
                </a:solidFill>
              </a:ln>
              <a:effectLst/>
              <a:sp3d contourW="127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EA-4C6A-A3D8-A0F81022317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ysClr val="windowText" lastClr="000000"/>
                </a:solidFill>
              </a:ln>
              <a:effectLst/>
              <a:sp3d contourW="127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DEA-4C6A-A3D8-A0F81022317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ysClr val="windowText" lastClr="000000"/>
                </a:solidFill>
              </a:ln>
              <a:effectLst/>
              <a:sp3d contourW="12700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DEA-4C6A-A3D8-A0F810223175}"/>
              </c:ext>
            </c:extLst>
          </c:dPt>
          <c:dLbls>
            <c:dLbl>
              <c:idx val="5"/>
              <c:layout>
                <c:manualLayout>
                  <c:x val="-1.992839372395523E-3"/>
                  <c:y val="-6.5924707146945843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DEA-4C6A-A3D8-A0F810223175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Sheet1!$B$11:$B$16</c:f>
              <c:strCache>
                <c:ptCount val="6"/>
                <c:pt idx="0">
                  <c:v>زیر 6 سال </c:v>
                </c:pt>
                <c:pt idx="1">
                  <c:v>614</c:v>
                </c:pt>
                <c:pt idx="2">
                  <c:v>1424</c:v>
                </c:pt>
                <c:pt idx="3">
                  <c:v>2434</c:v>
                </c:pt>
                <c:pt idx="4">
                  <c:v>3444</c:v>
                </c:pt>
                <c:pt idx="5">
                  <c:v>بالای 44 سال </c:v>
                </c:pt>
              </c:strCache>
            </c:strRef>
          </c:cat>
          <c:val>
            <c:numRef>
              <c:f>Sheet1!$C$11:$C$16</c:f>
              <c:numCache>
                <c:formatCode>General</c:formatCode>
                <c:ptCount val="6"/>
                <c:pt idx="0">
                  <c:v>729</c:v>
                </c:pt>
                <c:pt idx="1">
                  <c:v>4144</c:v>
                </c:pt>
                <c:pt idx="2">
                  <c:v>486</c:v>
                </c:pt>
                <c:pt idx="3">
                  <c:v>417</c:v>
                </c:pt>
                <c:pt idx="4">
                  <c:v>366</c:v>
                </c:pt>
                <c:pt idx="5">
                  <c:v>316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79-4264-8ECE-CEFBD061F13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a-IR"/>
              <a:t>تعداد و درصد  پالپتومی دندان /6458  </a:t>
            </a:r>
          </a:p>
        </c:rich>
      </c:tx>
      <c:layout>
        <c:manualLayout>
          <c:xMode val="edge"/>
          <c:yMode val="edge"/>
          <c:x val="0.34584567438871844"/>
          <c:y val="3.246376663408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view3D>
      <c:rotX val="30"/>
      <c:rotY val="5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107610916730165E-2"/>
          <c:y val="6.7768112848653972E-2"/>
          <c:w val="0.96766404306399512"/>
          <c:h val="0.83127931843983482"/>
        </c:manualLayout>
      </c:layout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تعداد و درصد  پالپتومی 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دندان</a:t>
            </a:r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36568377839146754"/>
          <c:y val="3.24638157059248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view3D>
      <c:rotX val="30"/>
      <c:rotY val="5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10764548458135E-2"/>
          <c:y val="0.12536903928234935"/>
          <c:w val="0.95576122805616259"/>
          <c:h val="0.82167919071998485"/>
        </c:manualLayout>
      </c:layout>
      <c:pie3DChart>
        <c:varyColors val="1"/>
        <c:ser>
          <c:idx val="0"/>
          <c:order val="0"/>
          <c:tx>
            <c:strRef>
              <c:f>Sheet1!$H$1</c:f>
              <c:strCache>
                <c:ptCount val="1"/>
                <c:pt idx="0">
                  <c:v>تعداد و درصد  پالپتومی دندان /6458</c:v>
                </c:pt>
              </c:strCache>
            </c:strRef>
          </c:tx>
          <c:dPt>
            <c:idx val="0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1B-494D-9EA2-98050468078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ysClr val="windowText" lastClr="000000"/>
                </a:solidFill>
              </a:ln>
              <a:effectLst/>
              <a:sp3d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41B-494D-9EA2-9805046807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Sheet1!$G$2:$G$3</c:f>
              <c:strCache>
                <c:ptCount val="2"/>
                <c:pt idx="0">
                  <c:v>شیری</c:v>
                </c:pt>
                <c:pt idx="1">
                  <c:v>دایمی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4457</c:v>
                </c:pt>
                <c:pt idx="1">
                  <c:v>2001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1B-494D-9EA2-98050468078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تعداد و درصد  پالپتومی دندان  </a:t>
            </a:r>
            <a:r>
              <a:rPr lang="fa-IR" sz="2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شیری</a:t>
            </a:r>
            <a:endParaRPr lang="fa-IR" sz="2000" b="1" dirty="0">
              <a:solidFill>
                <a:srgbClr val="FF0000"/>
              </a:solidFill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40"/>
      <c:rotY val="1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38229785065602E-2"/>
          <c:y val="0.11727924522330971"/>
          <c:w val="0.9078130563323471"/>
          <c:h val="0.803156201863419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تعداد و درصد  پالپتومی دندان  شیری / 4457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8A-44DD-BDBD-E0616C6132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8A-44DD-BDBD-E0616C613278}"/>
              </c:ext>
            </c:extLst>
          </c:dPt>
          <c:dPt>
            <c:idx val="3"/>
            <c:bubble3D val="0"/>
            <c:spPr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4D-486B-89DE-2463D2077BF5}"/>
              </c:ext>
            </c:extLst>
          </c:dPt>
          <c:dPt>
            <c:idx val="4"/>
            <c:bubble3D val="0"/>
            <c:explosion val="1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74D-486B-89DE-2463D2077BF5}"/>
              </c:ext>
            </c:extLst>
          </c:dPt>
          <c:dLbls>
            <c:dLbl>
              <c:idx val="2"/>
              <c:layout>
                <c:manualLayout>
                  <c:x val="-0.15904122947194194"/>
                  <c:y val="-0.2164882128128882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74D-486B-89DE-2463D2077BF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079933185711742"/>
                  <c:y val="-0.2506660720289223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74D-486B-89DE-2463D2077BF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4933449546497374"/>
                  <c:y val="8.259684653860313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74D-486B-89DE-2463D2077BF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</c:v>
                </c:pt>
                <c:pt idx="1">
                  <c:v>38</c:v>
                </c:pt>
                <c:pt idx="2">
                  <c:v>273</c:v>
                </c:pt>
                <c:pt idx="3">
                  <c:v>2018</c:v>
                </c:pt>
                <c:pt idx="4">
                  <c:v>2091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18A-44DD-BDBD-E0616C613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تعداد و درصد پالپتومی دندان  </a:t>
            </a: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دایمی</a:t>
            </a:r>
            <a:endParaRPr lang="fa-IR" sz="2400" b="1" dirty="0">
              <a:solidFill>
                <a:srgbClr val="FF0000"/>
              </a:solidFill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34088631787233409"/>
          <c:y val="1.212431721159797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40"/>
      <c:rotY val="8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800403830766775E-2"/>
          <c:y val="9.6466923048772538E-2"/>
          <c:w val="0.91769073578843641"/>
          <c:h val="0.84087279172746066"/>
        </c:manualLayout>
      </c:layout>
      <c:pie3DChart>
        <c:varyColors val="1"/>
        <c:ser>
          <c:idx val="0"/>
          <c:order val="0"/>
          <c:tx>
            <c:strRef>
              <c:f>Sheet1!$E$1</c:f>
              <c:strCache>
                <c:ptCount val="1"/>
                <c:pt idx="0">
                  <c:v>تعداد و درصد پالپتومی دندان  دایمی/ 2001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67-4926-8A77-D0D73CA76F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67-4926-8A77-D0D73CA76FE8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43-4F0B-AC86-4C8ED0A830FC}"/>
              </c:ext>
            </c:extLst>
          </c:dPt>
          <c:dLbls>
            <c:dLbl>
              <c:idx val="2"/>
              <c:layout>
                <c:manualLayout>
                  <c:x val="3.0792516149622039E-3"/>
                  <c:y val="-3.634733463911062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043-4F0B-AC86-4C8ED0A830F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1885933973086323E-2"/>
                  <c:y val="-0.2629672118366431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043-4F0B-AC86-4C8ED0A830F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2083364270359587"/>
                  <c:y val="5.447971245320124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043-4F0B-AC86-4C8ED0A830F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5626637170127675"/>
                  <c:y val="0.1170816036557521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043-4F0B-AC86-4C8ED0A830F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2923632523295706"/>
                  <c:y val="2.994085815344421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043-4F0B-AC86-4C8ED0A830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117</c:v>
                </c:pt>
                <c:pt idx="1">
                  <c:v>89</c:v>
                </c:pt>
                <c:pt idx="2">
                  <c:v>78</c:v>
                </c:pt>
                <c:pt idx="3">
                  <c:v>181</c:v>
                </c:pt>
                <c:pt idx="4">
                  <c:v>317</c:v>
                </c:pt>
                <c:pt idx="5">
                  <c:v>861</c:v>
                </c:pt>
                <c:pt idx="6">
                  <c:v>281</c:v>
                </c:pt>
                <c:pt idx="7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67-4926-8A77-D0D73CA76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نمودارسالانه</a:t>
            </a:r>
            <a:r>
              <a:rPr lang="fa-IR" baseline="0" dirty="0" smtClean="0">
                <a:solidFill>
                  <a:srgbClr val="FF0000"/>
                </a:solidFill>
                <a:cs typeface="B Titr" panose="00000700000000000000" pitchFamily="2" charset="-78"/>
              </a:rPr>
              <a:t> درصد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مسواک انگشتی / تبریز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204284055713245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2.8395576385539044E-2"/>
          <c:y val="7.4250801129713523E-2"/>
          <c:w val="0.94808736402463922"/>
          <c:h val="0.825057522535317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Sheet1!$M$1</c:f>
              <c:strCache>
                <c:ptCount val="1"/>
                <c:pt idx="0">
                  <c:v>نمودار شاخص مسواک انگشتی / روند سالانه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1397</c:v>
                </c:pt>
                <c:pt idx="1">
                  <c:v>1398</c:v>
                </c:pt>
                <c:pt idx="2">
                  <c:v>1399</c:v>
                </c:pt>
                <c:pt idx="3">
                  <c:v>1400</c:v>
                </c:pt>
              </c:numCache>
            </c:numRef>
          </c:cat>
          <c:val>
            <c:numRef>
              <c:f>Sheet1!$M$2:$M$5</c:f>
              <c:numCache>
                <c:formatCode>0</c:formatCode>
                <c:ptCount val="4"/>
                <c:pt idx="0">
                  <c:v>54.072201291118603</c:v>
                </c:pt>
                <c:pt idx="1">
                  <c:v>66.318360789581106</c:v>
                </c:pt>
                <c:pt idx="2">
                  <c:v>52</c:v>
                </c:pt>
                <c:pt idx="3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ED-461D-9B0E-3EED696CF9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7156936"/>
        <c:axId val="137159288"/>
      </c:barChart>
      <c:catAx>
        <c:axId val="13715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7159288"/>
        <c:crosses val="autoZero"/>
        <c:auto val="1"/>
        <c:lblAlgn val="ctr"/>
        <c:lblOffset val="100"/>
        <c:noMultiLvlLbl val="0"/>
      </c:catAx>
      <c:valAx>
        <c:axId val="137159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7156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تعداد و درصد 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ترمیم دندان  به تفکیک گروه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سنی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view3D>
      <c:rotX val="50"/>
      <c:rotY val="70"/>
      <c:depthPercent val="10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644808617143767E-2"/>
          <c:y val="8.832277127793578E-2"/>
          <c:w val="0.96778142104228371"/>
          <c:h val="0.89550830034166407"/>
        </c:manualLayout>
      </c:layout>
      <c:pie3DChart>
        <c:varyColors val="1"/>
        <c:ser>
          <c:idx val="0"/>
          <c:order val="0"/>
          <c:tx>
            <c:strRef>
              <c:f>Sheet1!$F$7</c:f>
              <c:strCache>
                <c:ptCount val="1"/>
                <c:pt idx="0">
                  <c:v>تعداد ترمیم دندان  به تفکیک گروه سنی 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762-4AA3-A226-8799833D86F4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62-4AA3-A226-8799833D86F4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62-4AA3-A226-8799833D86F4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762-4AA3-A226-8799833D86F4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62-4AA3-A226-8799833D86F4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762-4AA3-A226-8799833D86F4}"/>
              </c:ext>
            </c:extLst>
          </c:dPt>
          <c:dLbls>
            <c:dLbl>
              <c:idx val="0"/>
              <c:layout>
                <c:manualLayout>
                  <c:x val="-2.3000998037941582E-2"/>
                  <c:y val="3.2952705725344332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762-4AA3-A226-8799833D86F4}"/>
                </c:ext>
                <c:ext xmlns:c15="http://schemas.microsoft.com/office/drawing/2012/chart" uri="{CE6537A1-D6FC-4f65-9D91-7224C49458BB}">
                  <c15:layout>
                    <c:manualLayout>
                      <c:w val="0.21851046152480133"/>
                      <c:h val="8.044041869249068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799600784823371"/>
                  <c:y val="-0.3209290386155704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762-4AA3-A226-8799833D86F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8507048246572452"/>
                  <c:y val="0.1040548521346725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762-4AA3-A226-8799833D86F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680355142374633"/>
                  <c:y val="0.1407580012721891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762-4AA3-A226-8799833D86F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0117648551115286E-2"/>
                  <c:y val="9.1610665572611615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762-4AA3-A226-8799833D86F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Sheet1!$E$8:$E$13</c:f>
              <c:strCache>
                <c:ptCount val="6"/>
                <c:pt idx="0">
                  <c:v>زیر 6 سال </c:v>
                </c:pt>
                <c:pt idx="1">
                  <c:v>614</c:v>
                </c:pt>
                <c:pt idx="2">
                  <c:v>1424</c:v>
                </c:pt>
                <c:pt idx="3">
                  <c:v>2434</c:v>
                </c:pt>
                <c:pt idx="4">
                  <c:v>3444</c:v>
                </c:pt>
                <c:pt idx="5">
                  <c:v>بالای 44</c:v>
                </c:pt>
              </c:strCache>
            </c:strRef>
          </c:cat>
          <c:val>
            <c:numRef>
              <c:f>Sheet1!$F$8:$F$13</c:f>
              <c:numCache>
                <c:formatCode>0</c:formatCode>
                <c:ptCount val="6"/>
                <c:pt idx="0">
                  <c:v>1266</c:v>
                </c:pt>
                <c:pt idx="1">
                  <c:v>18039</c:v>
                </c:pt>
                <c:pt idx="2">
                  <c:v>6102</c:v>
                </c:pt>
                <c:pt idx="3">
                  <c:v>4038</c:v>
                </c:pt>
                <c:pt idx="4">
                  <c:v>3672</c:v>
                </c:pt>
                <c:pt idx="5">
                  <c:v>2590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62-4AA3-A226-8799833D86F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تعداد و درصد  ترمیم  دندان شیری و 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دایمی</a:t>
            </a:r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Sheet1!$I$11</c:f>
              <c:strCache>
                <c:ptCount val="1"/>
                <c:pt idx="0">
                  <c:v>تعداد و درصد  ترمیم  دندان شیری و دایمی 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41-4DFC-9291-C35B3209614E}"/>
              </c:ext>
            </c:extLst>
          </c:dPt>
          <c:dPt>
            <c:idx val="1"/>
            <c:bubble3D val="0"/>
            <c:explosion val="1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441-4DFC-9291-C35B3209614E}"/>
              </c:ext>
            </c:extLst>
          </c:dPt>
          <c:dLbls>
            <c:dLbl>
              <c:idx val="0"/>
              <c:layout>
                <c:manualLayout>
                  <c:x val="-0.14783851391046229"/>
                  <c:y val="0.19605282611588332"/>
                </c:manualLayout>
              </c:layout>
              <c:spPr>
                <a:noFill/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441-4DFC-9291-C35B3209614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449450957479765"/>
                  <c:y val="-0.26414222245220809"/>
                </c:manualLayout>
              </c:layout>
              <c:spPr>
                <a:noFill/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441-4DFC-9291-C35B3209614E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Sheet1!$H$12:$H$13</c:f>
              <c:strCache>
                <c:ptCount val="2"/>
                <c:pt idx="0">
                  <c:v>دندان شیری </c:v>
                </c:pt>
                <c:pt idx="1">
                  <c:v>دندان دایمی</c:v>
                </c:pt>
              </c:strCache>
            </c:strRef>
          </c:cat>
          <c:val>
            <c:numRef>
              <c:f>Sheet1!$I$12:$I$13</c:f>
              <c:numCache>
                <c:formatCode>General</c:formatCode>
                <c:ptCount val="2"/>
                <c:pt idx="0">
                  <c:v>7689</c:v>
                </c:pt>
                <c:pt idx="1">
                  <c:v>27993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41-4DFC-9291-C35B3209614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تعداد و درصد ترمیم آمالگام و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کامپوزیت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919125719412116E-2"/>
          <c:y val="0.1628307140090951"/>
          <c:w val="0.87011537165316977"/>
          <c:h val="0.74453135190338326"/>
        </c:manualLayout>
      </c:layout>
      <c:pie3DChart>
        <c:varyColors val="1"/>
        <c:ser>
          <c:idx val="0"/>
          <c:order val="0"/>
          <c:tx>
            <c:strRef>
              <c:f>Sheet1!$I$7</c:f>
              <c:strCache>
                <c:ptCount val="1"/>
                <c:pt idx="0">
                  <c:v>تعداد و درصد ترمیم آمالگام و کامپوزیت/35733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D8-4AC2-AE1A-9C539A64C9A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D8-4AC2-AE1A-9C539A64C9A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0D8-4AC2-AE1A-9C539A64C9A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0D8-4AC2-AE1A-9C539A64C9A9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Sheet1!$H$8:$H$9</c:f>
              <c:strCache>
                <c:ptCount val="2"/>
                <c:pt idx="0">
                  <c:v>ترمیم آمالگام</c:v>
                </c:pt>
                <c:pt idx="1">
                  <c:v>ترمیم کامپوزیت</c:v>
                </c:pt>
              </c:strCache>
            </c:strRef>
          </c:cat>
          <c:val>
            <c:numRef>
              <c:f>Sheet1!$I$8:$I$9</c:f>
              <c:numCache>
                <c:formatCode>General</c:formatCode>
                <c:ptCount val="2"/>
                <c:pt idx="0" formatCode="0">
                  <c:v>13161</c:v>
                </c:pt>
                <c:pt idx="1">
                  <c:v>22572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D8-4AC2-AE1A-9C539A64C9A9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تعداد و درصد ترمیم دندن بر اساس سطوح دندانی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view3D>
      <c:rotX val="4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96721292571565E-2"/>
          <c:y val="0.13836560461527417"/>
          <c:w val="0.94142076553142495"/>
          <c:h val="0.78583538216678583"/>
        </c:manualLayout>
      </c:layout>
      <c:pie3DChart>
        <c:varyColors val="1"/>
        <c:ser>
          <c:idx val="0"/>
          <c:order val="0"/>
          <c:tx>
            <c:strRef>
              <c:f>Sheet1!$K$1</c:f>
              <c:strCache>
                <c:ptCount val="1"/>
                <c:pt idx="0">
                  <c:v>تعداد و درصد ترمیم دندن بر اساس سطوح دندانی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prstMaterial="plastic">
                <a:bevelT w="0" h="0"/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4D-41F5-B426-1085861E7C8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prstMaterial="plastic">
                <a:bevelT w="0" h="0"/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4D-41F5-B426-1085861E7C8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 prstMaterial="plastic">
                <a:bevelT w="0" h="0"/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38-48EC-81B0-3F7683286CC0}"/>
              </c:ext>
            </c:extLst>
          </c:dPt>
          <c:dLbls>
            <c:dLbl>
              <c:idx val="0"/>
              <c:layout>
                <c:manualLayout>
                  <c:x val="-0.11984054455625365"/>
                  <c:y val="5.30519886747478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D4D-41F5-B426-1085861E7C89}"/>
                </c:ext>
                <c:ext xmlns:c15="http://schemas.microsoft.com/office/drawing/2012/chart" uri="{CE6537A1-D6FC-4f65-9D91-7224C49458BB}">
                  <c15:layout>
                    <c:manualLayout>
                      <c:w val="0.3540602731891031"/>
                      <c:h val="8.413906105950720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125388966693443"/>
                  <c:y val="-0.284920628226524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D4D-41F5-B426-1085861E7C89}"/>
                </c:ext>
                <c:ext xmlns:c15="http://schemas.microsoft.com/office/drawing/2012/chart" uri="{CE6537A1-D6FC-4f65-9D91-7224C49458BB}">
                  <c15:layout>
                    <c:manualLayout>
                      <c:w val="0.36754802661203884"/>
                      <c:h val="8.413906105950720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246080063284023"/>
                  <c:y val="9.78213801294373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416824-1B6A-43C8-99F6-2E3614764B79}" type="CATEGORYNAME">
                      <a:rPr lang="fa-IR" sz="1800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r>
                      <a:rPr lang="fa-IR" sz="1800" baseline="0" dirty="0">
                        <a:solidFill>
                          <a:schemeClr val="tx1"/>
                        </a:solidFill>
                      </a:rPr>
                      <a:t>؛ </a:t>
                    </a:r>
                    <a:fld id="{1F912426-1FA2-4C43-B64B-7CB8482933C0}" type="VALUE">
                      <a:rPr lang="fa-IR" sz="1800" baseline="0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fa-IR" sz="1800" baseline="0" dirty="0">
                        <a:solidFill>
                          <a:schemeClr val="tx1"/>
                        </a:solidFill>
                      </a:rPr>
                      <a:t>؛ </a:t>
                    </a:r>
                    <a:fld id="{808D7131-6C63-4B1B-B6D9-52E49908642F}" type="PERCENTAGE">
                      <a:rPr lang="fa-IR" sz="2000" baseline="0">
                        <a:solidFill>
                          <a:schemeClr val="tx1"/>
                        </a:solidFill>
                      </a:rPr>
                      <a:pPr>
                        <a:defRPr sz="1800" b="1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endParaRPr lang="fa-IR" sz="18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A38-48EC-81B0-3F7683286CC0}"/>
                </c:ext>
                <c:ext xmlns:c15="http://schemas.microsoft.com/office/drawing/2012/chart" uri="{CE6537A1-D6FC-4f65-9D91-7224C49458BB}">
                  <c15:layout>
                    <c:manualLayout>
                      <c:w val="0.22632825243037522"/>
                      <c:h val="0.1589203548188578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Sheet1!$J$2:$J$4</c:f>
              <c:strCache>
                <c:ptCount val="3"/>
                <c:pt idx="0">
                  <c:v>یک سطحی</c:v>
                </c:pt>
                <c:pt idx="1">
                  <c:v>دو سطحی</c:v>
                </c:pt>
                <c:pt idx="2">
                  <c:v>سه سطحی</c:v>
                </c:pt>
              </c:strCache>
            </c:strRef>
          </c:cat>
          <c:val>
            <c:numRef>
              <c:f>Sheet1!$K$2:$K$4</c:f>
              <c:numCache>
                <c:formatCode>General</c:formatCode>
                <c:ptCount val="3"/>
                <c:pt idx="0">
                  <c:v>9649</c:v>
                </c:pt>
                <c:pt idx="1">
                  <c:v>8529</c:v>
                </c:pt>
                <c:pt idx="2">
                  <c:v>17555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D4D-41F5-B426-1085861E7C8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890292043409E-2"/>
          <c:y val="6.6897465884098853E-2"/>
          <c:w val="0.97345811250321446"/>
          <c:h val="0.85622805707256"/>
        </c:manualLayout>
      </c:layout>
      <c:pie3DChart>
        <c:varyColors val="1"/>
        <c:ser>
          <c:idx val="0"/>
          <c:order val="0"/>
          <c:tx>
            <c:strRef>
              <c:f>Sheet1!$E$1</c:f>
              <c:strCache>
                <c:ptCount val="1"/>
                <c:pt idx="0">
                  <c:v>تعداد ترمیم آمالگام</c:v>
                </c:pt>
              </c:strCache>
            </c:strRef>
          </c:tx>
          <c:spPr>
            <a:ln w="28575"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8575">
                <a:solidFill>
                  <a:sysClr val="windowText" lastClr="000000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8575" prstMaterial="matte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96-4851-9D12-481B061174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ysClr val="windowText" lastClr="000000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8575" prstMaterial="matte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96-4851-9D12-481B06117453}"/>
              </c:ext>
            </c:extLst>
          </c:dPt>
          <c:dPt>
            <c:idx val="2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  <a:ln w="28575">
                <a:solidFill>
                  <a:sysClr val="windowText" lastClr="000000"/>
                </a:solidFill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8575" prstMaterial="matte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96-4851-9D12-481B061174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Sheet1!$D$2:$D$4</c:f>
              <c:strCache>
                <c:ptCount val="3"/>
                <c:pt idx="0">
                  <c:v>آمالگام یک سطحی</c:v>
                </c:pt>
                <c:pt idx="1">
                  <c:v>آمالگام دو سطحی</c:v>
                </c:pt>
                <c:pt idx="2">
                  <c:v>آمالگام سه سطحی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4238</c:v>
                </c:pt>
                <c:pt idx="1">
                  <c:v>2972</c:v>
                </c:pt>
                <c:pt idx="2">
                  <c:v>5951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C6-4E82-BE86-2C5F7845767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734566685637376"/>
          <c:y val="0.89492366198996165"/>
          <c:w val="0.36252142991426517"/>
          <c:h val="3.9528388728788756E-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Sheet1!$H$1</c:f>
              <c:strCache>
                <c:ptCount val="1"/>
                <c:pt idx="0">
                  <c:v>تعداد ترمیم کامپوزیت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30-4D39-95BF-090F248591BC}"/>
              </c:ext>
            </c:extLst>
          </c:dPt>
          <c:dPt>
            <c:idx val="1"/>
            <c:bubble3D val="0"/>
            <c:explosion val="1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430-4D39-95BF-090F248591B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30-4D39-95BF-090F248591BC}"/>
              </c:ext>
            </c:extLst>
          </c:dPt>
          <c:dLbls>
            <c:dLbl>
              <c:idx val="0"/>
              <c:layout>
                <c:manualLayout>
                  <c:x val="-0.20236737754993675"/>
                  <c:y val="0.131816705680502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430-4D39-95BF-090F248591BC}"/>
                </c:ext>
                <c:ext xmlns:c15="http://schemas.microsoft.com/office/drawing/2012/chart" uri="{CE6537A1-D6FC-4f65-9D91-7224C49458BB}">
                  <c15:layout>
                    <c:manualLayout>
                      <c:w val="0.3092270999968858"/>
                      <c:h val="0.1320847995874323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3083434202502862"/>
                  <c:y val="-0.262817184017370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430-4D39-95BF-090F248591BC}"/>
                </c:ext>
                <c:ext xmlns:c15="http://schemas.microsoft.com/office/drawing/2012/chart" uri="{CE6537A1-D6FC-4f65-9D91-7224C49458BB}">
                  <c15:layout>
                    <c:manualLayout>
                      <c:w val="0.24321332480992539"/>
                      <c:h val="0.1320847995874323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1895805954734177"/>
                  <c:y val="-0.131342293801911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430-4D39-95BF-090F248591BC}"/>
                </c:ext>
                <c:ext xmlns:c15="http://schemas.microsoft.com/office/drawing/2012/chart" uri="{CE6537A1-D6FC-4f65-9D91-7224C49458BB}">
                  <c15:layout>
                    <c:manualLayout>
                      <c:w val="0.25570233775782297"/>
                      <c:h val="0.1320847995874323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Sheet1!$G$2:$G$4</c:f>
              <c:strCache>
                <c:ptCount val="3"/>
                <c:pt idx="0">
                  <c:v>کامپوزیت یک سطحی </c:v>
                </c:pt>
                <c:pt idx="1">
                  <c:v>کامپوزیت دو سطحی</c:v>
                </c:pt>
                <c:pt idx="2">
                  <c:v>کامپوزیت سه سطحی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5411</c:v>
                </c:pt>
                <c:pt idx="1">
                  <c:v>5557</c:v>
                </c:pt>
                <c:pt idx="2">
                  <c:v>11604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30-4D39-95BF-090F248591B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>
                <a:solidFill>
                  <a:srgbClr val="FF0000"/>
                </a:solidFill>
                <a:cs typeface="B Titr" panose="00000700000000000000" pitchFamily="2" charset="-78"/>
              </a:rPr>
              <a:t>تعداد و درصد ترمیم دندان به تفکیک دندان شیری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view3D>
      <c:rotX val="30"/>
      <c:rotY val="1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8.6382978504105035E-2"/>
          <c:w val="0.9743372272044496"/>
          <c:h val="0.81443009414986578"/>
        </c:manualLayout>
      </c:layout>
      <c:pie3DChart>
        <c:varyColors val="1"/>
        <c:ser>
          <c:idx val="0"/>
          <c:order val="0"/>
          <c:tx>
            <c:strRef>
              <c:f>Sheet1!$B$9</c:f>
              <c:strCache>
                <c:ptCount val="1"/>
                <c:pt idx="0">
                  <c:v>تعدادترمیم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explosion val="1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C46-4F05-A767-FC7A0CEB8CD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C46-4F05-A767-FC7A0CEB8CD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C46-4F05-A767-FC7A0CEB8CD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CC46-4F05-A767-FC7A0CEB8CD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9050">
                <a:solidFill>
                  <a:schemeClr val="tx1"/>
                </a:solidFill>
              </a:ln>
              <a:effectLst/>
              <a:sp3d contourW="19050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CC46-4F05-A767-FC7A0CEB8CD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CC46-4F05-A767-FC7A0CEB8CD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CC46-4F05-A767-FC7A0CEB8CD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CC46-4F05-A767-FC7A0CEB8C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Sheet1!$A$10:$A$14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Sheet1!$B$10:$B$14</c:f>
              <c:numCache>
                <c:formatCode>General</c:formatCode>
                <c:ptCount val="5"/>
                <c:pt idx="0">
                  <c:v>145</c:v>
                </c:pt>
                <c:pt idx="1">
                  <c:v>105</c:v>
                </c:pt>
                <c:pt idx="2">
                  <c:v>636</c:v>
                </c:pt>
                <c:pt idx="3">
                  <c:v>2779</c:v>
                </c:pt>
                <c:pt idx="4">
                  <c:v>4024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CC46-4F05-A767-FC7A0CEB8CD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>
                <a:solidFill>
                  <a:srgbClr val="FF0000"/>
                </a:solidFill>
                <a:cs typeface="B Titr" panose="00000700000000000000" pitchFamily="2" charset="-78"/>
              </a:rPr>
              <a:t>تعداد و درصد ترمیم دندان به تفکیک دندانهای دایمی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Sheet1!$B$16</c:f>
              <c:strCache>
                <c:ptCount val="1"/>
                <c:pt idx="0">
                  <c:v>تعدادترمیم 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01-4E2D-91B2-E7D30E88517E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A01-4E2D-91B2-E7D30E88517E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01-4E2D-91B2-E7D30E88517E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A01-4E2D-91B2-E7D30E88517E}"/>
              </c:ext>
            </c:extLst>
          </c:dPt>
          <c:dPt>
            <c:idx val="4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A01-4E2D-91B2-E7D30E88517E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A01-4E2D-91B2-E7D30E88517E}"/>
              </c:ext>
            </c:extLst>
          </c:dPt>
          <c:dPt>
            <c:idx val="6"/>
            <c:bubble3D val="0"/>
            <c:spPr>
              <a:solidFill>
                <a:srgbClr val="ED7D31">
                  <a:lumMod val="40000"/>
                  <a:lumOff val="60000"/>
                </a:srgb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A01-4E2D-91B2-E7D30E88517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A01-4E2D-91B2-E7D30E88517E}"/>
              </c:ext>
            </c:extLst>
          </c:dPt>
          <c:dLbls>
            <c:dLbl>
              <c:idx val="0"/>
              <c:spPr>
                <a:noFill/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234716482138273"/>
                  <c:y val="-0.19636844751477206"/>
                </c:manualLayout>
              </c:layout>
              <c:spPr>
                <a:noFill/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A01-4E2D-91B2-E7D30E88517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5386900718195265"/>
                  <c:y val="-0.17199004279017141"/>
                </c:manualLayout>
              </c:layout>
              <c:spPr>
                <a:noFill/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A01-4E2D-91B2-E7D30E88517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6896810267852033E-2"/>
                  <c:y val="0.10564236765106098"/>
                </c:manualLayout>
              </c:layout>
              <c:spPr>
                <a:noFill/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A01-4E2D-91B2-E7D30E88517E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spPr>
                <a:noFill/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Sheet1!$A$17:$A$24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Sheet1!$B$17:$B$24</c:f>
              <c:numCache>
                <c:formatCode>General</c:formatCode>
                <c:ptCount val="8"/>
                <c:pt idx="0">
                  <c:v>3559</c:v>
                </c:pt>
                <c:pt idx="1">
                  <c:v>2205</c:v>
                </c:pt>
                <c:pt idx="2">
                  <c:v>1221</c:v>
                </c:pt>
                <c:pt idx="3">
                  <c:v>2506</c:v>
                </c:pt>
                <c:pt idx="4">
                  <c:v>3123</c:v>
                </c:pt>
                <c:pt idx="5">
                  <c:v>12188</c:v>
                </c:pt>
                <c:pt idx="6">
                  <c:v>2932</c:v>
                </c:pt>
                <c:pt idx="7">
                  <c:v>259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01-4E2D-91B2-E7D30E88517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2000">
                <a:solidFill>
                  <a:srgbClr val="FF0000"/>
                </a:solidFill>
                <a:cs typeface="B Titr" panose="00000700000000000000" pitchFamily="2" charset="-78"/>
              </a:rPr>
              <a:t>تعداد و درصد جرمگیری به تفکیک گروه سنی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view3D>
      <c:rotX val="40"/>
      <c:rotY val="10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109289478858143E-2"/>
          <c:y val="8.4280539182835734E-2"/>
          <c:w val="0.96778142104228371"/>
          <c:h val="0.8955083003416640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تعداد و درصد  جرمگیری  به تفکیک گروه سنی 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67-4D15-97CB-2E84BC934BE0}"/>
              </c:ext>
            </c:extLst>
          </c:dPt>
          <c:dPt>
            <c:idx val="1"/>
            <c:bubble3D val="0"/>
            <c:explosion val="1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267-4D15-97CB-2E84BC934BE0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67-4D15-97CB-2E84BC934BE0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267-4D15-97CB-2E84BC934BE0}"/>
              </c:ext>
            </c:extLst>
          </c:dPt>
          <c:dPt>
            <c:idx val="4"/>
            <c:bubble3D val="0"/>
            <c:spPr>
              <a:solidFill>
                <a:srgbClr val="ED7D31">
                  <a:lumMod val="40000"/>
                  <a:lumOff val="60000"/>
                </a:srgb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67-4D15-97CB-2E84BC934BE0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267-4D15-97CB-2E84BC934BE0}"/>
              </c:ext>
            </c:extLst>
          </c:dPt>
          <c:dPt>
            <c:idx val="6"/>
            <c:bubble3D val="0"/>
            <c:spPr>
              <a:solidFill>
                <a:srgbClr val="5B9BD5">
                  <a:lumMod val="40000"/>
                  <a:lumOff val="60000"/>
                </a:srgbClr>
              </a:solidFill>
              <a:ln w="19050">
                <a:solidFill>
                  <a:sysClr val="windowText" lastClr="000000"/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ysClr val="windowText" lastClr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267-4D15-97CB-2E84BC934BE0}"/>
              </c:ext>
            </c:extLst>
          </c:dPt>
          <c:dLbls>
            <c:dLbl>
              <c:idx val="0"/>
              <c:layout>
                <c:manualLayout>
                  <c:x val="-0.11768475953973788"/>
                  <c:y val="-7.8186476441982747E-2"/>
                </c:manualLayout>
              </c:layout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267-4D15-97CB-2E84BC934BE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 w="12700" cap="flat" cmpd="sng" algn="ctr">
                <a:noFill/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زیر 6 سال </c:v>
                </c:pt>
                <c:pt idx="1">
                  <c:v>614</c:v>
                </c:pt>
                <c:pt idx="2">
                  <c:v>1424</c:v>
                </c:pt>
                <c:pt idx="3">
                  <c:v>2434</c:v>
                </c:pt>
                <c:pt idx="4">
                  <c:v>3444</c:v>
                </c:pt>
                <c:pt idx="5">
                  <c:v>4454</c:v>
                </c:pt>
                <c:pt idx="6">
                  <c:v>بالای 54 سال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42</c:v>
                </c:pt>
                <c:pt idx="1">
                  <c:v>1030</c:v>
                </c:pt>
                <c:pt idx="2">
                  <c:v>664</c:v>
                </c:pt>
                <c:pt idx="3">
                  <c:v>893</c:v>
                </c:pt>
                <c:pt idx="4">
                  <c:v>813</c:v>
                </c:pt>
                <c:pt idx="5">
                  <c:v>423</c:v>
                </c:pt>
                <c:pt idx="6">
                  <c:v>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67-4D15-97CB-2E84BC934BE0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1800">
                <a:solidFill>
                  <a:srgbClr val="FF0000"/>
                </a:solidFill>
                <a:cs typeface="B Titr" panose="00000700000000000000" pitchFamily="2" charset="-78"/>
              </a:rPr>
              <a:t>تعداد و درصد جرمگیری مادران و سایر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150"/>
      <c:depthPercent val="9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885501080092621E-2"/>
          <c:y val="0.17360978824722423"/>
          <c:w val="0.92245811736671068"/>
          <c:h val="0.81033722139596409"/>
        </c:manualLayout>
      </c:layout>
      <c:pie3DChart>
        <c:varyColors val="1"/>
        <c:ser>
          <c:idx val="0"/>
          <c:order val="0"/>
          <c:tx>
            <c:strRef>
              <c:f>Sheet1!$E$7</c:f>
              <c:strCache>
                <c:ptCount val="1"/>
                <c:pt idx="0">
                  <c:v>تعداد و درصد جرمگیری مادران و سایر/4069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ysClr val="windowText" lastClr="000000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D1-4010-8F1A-50B68207DC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ysClr val="windowText" lastClr="000000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D1-4010-8F1A-50B68207DC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ysClr val="windowText" lastClr="000000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5D1-4010-8F1A-50B68207DC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Sheet1!$D$8:$D$9</c:f>
              <c:strCache>
                <c:ptCount val="2"/>
                <c:pt idx="0">
                  <c:v>مادران </c:v>
                </c:pt>
                <c:pt idx="1">
                  <c:v>سایر افراد</c:v>
                </c:pt>
              </c:strCache>
            </c:strRef>
          </c:cat>
          <c:val>
            <c:numRef>
              <c:f>Sheet1!$E$8:$E$9</c:f>
              <c:numCache>
                <c:formatCode>General</c:formatCode>
                <c:ptCount val="2"/>
                <c:pt idx="0">
                  <c:v>1136</c:v>
                </c:pt>
                <c:pt idx="1">
                  <c:v>2933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5D1-4010-8F1A-50B68207DC2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/>
      </a:pPr>
      <a:endParaRPr lang="fa-I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a-IR" b="1">
                <a:solidFill>
                  <a:sysClr val="windowText" lastClr="000000"/>
                </a:solidFill>
              </a:rPr>
              <a:t>روند ماهانه تعداد   مسواک انگشتی تجویز شده کودکان یکماه تا 24 ماه </a:t>
            </a:r>
          </a:p>
        </c:rich>
      </c:tx>
      <c:layout>
        <c:manualLayout>
          <c:xMode val="edge"/>
          <c:yMode val="edge"/>
          <c:x val="0.21394436641430581"/>
          <c:y val="4.2608693707237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7152624"/>
        <c:axId val="137177000"/>
      </c:barChart>
      <c:catAx>
        <c:axId val="13715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7177000"/>
        <c:crosses val="autoZero"/>
        <c:auto val="1"/>
        <c:lblAlgn val="ctr"/>
        <c:lblOffset val="100"/>
        <c:noMultiLvlLbl val="0"/>
      </c:catAx>
      <c:valAx>
        <c:axId val="137177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715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تعداد جرمگیری  به تفکیک گروه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سنی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32853125830617219"/>
          <c:y val="8.6907990044650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4.2161135560766443E-2"/>
          <c:y val="7.7610856225920677E-2"/>
          <c:w val="0.93440717065180356"/>
          <c:h val="0.86595608258057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تعداد و درصد  جرمگیری  به تفکیک گروه سنی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زیر 6 سال </c:v>
                </c:pt>
                <c:pt idx="1">
                  <c:v>614</c:v>
                </c:pt>
                <c:pt idx="2">
                  <c:v>1424</c:v>
                </c:pt>
                <c:pt idx="3">
                  <c:v>2434</c:v>
                </c:pt>
                <c:pt idx="4">
                  <c:v>3444</c:v>
                </c:pt>
                <c:pt idx="5">
                  <c:v>4454</c:v>
                </c:pt>
                <c:pt idx="6">
                  <c:v>بالای 54 سال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42</c:v>
                </c:pt>
                <c:pt idx="1">
                  <c:v>1030</c:v>
                </c:pt>
                <c:pt idx="2">
                  <c:v>664</c:v>
                </c:pt>
                <c:pt idx="3">
                  <c:v>893</c:v>
                </c:pt>
                <c:pt idx="4">
                  <c:v>813</c:v>
                </c:pt>
                <c:pt idx="5">
                  <c:v>423</c:v>
                </c:pt>
                <c:pt idx="6">
                  <c:v>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5D-46EB-80B4-0DC9F623C24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8585080"/>
        <c:axId val="157684776"/>
      </c:barChart>
      <c:catAx>
        <c:axId val="13858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57684776"/>
        <c:crosses val="autoZero"/>
        <c:auto val="1"/>
        <c:lblAlgn val="ctr"/>
        <c:lblOffset val="100"/>
        <c:noMultiLvlLbl val="0"/>
      </c:catAx>
      <c:valAx>
        <c:axId val="157684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8585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1800" b="1" dirty="0">
                <a:solidFill>
                  <a:srgbClr val="FF0000"/>
                </a:solidFill>
                <a:cs typeface="B Titr" panose="00000700000000000000" pitchFamily="2" charset="-78"/>
              </a:rPr>
              <a:t>تعداد و درصد  زنان  جرمگیری </a:t>
            </a:r>
            <a:r>
              <a:rPr lang="fa-IR" sz="1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شده</a:t>
            </a:r>
            <a:endParaRPr lang="fa-IR" sz="1800" b="1" dirty="0">
              <a:solidFill>
                <a:srgbClr val="FF0000"/>
              </a:solidFill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150"/>
      <c:depthPercent val="9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Sheet1!$E$1</c:f>
              <c:strCache>
                <c:ptCount val="1"/>
                <c:pt idx="0">
                  <c:v>تعداد و درصد  زنان  جرمگیری شده /1136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A7-4389-963D-A62FD257DC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A7-4389-963D-A62FD257DC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A7-4389-963D-A62FD257DC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Sheet1!$D$2:$D$5</c:f>
              <c:strCache>
                <c:ptCount val="4"/>
                <c:pt idx="0">
                  <c:v>بارداری</c:v>
                </c:pt>
                <c:pt idx="1">
                  <c:v>زایمان </c:v>
                </c:pt>
                <c:pt idx="2">
                  <c:v>سقط</c:v>
                </c:pt>
                <c:pt idx="3">
                  <c:v>پرخطر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437</c:v>
                </c:pt>
                <c:pt idx="1">
                  <c:v>98</c:v>
                </c:pt>
                <c:pt idx="2">
                  <c:v>3</c:v>
                </c:pt>
                <c:pt idx="3">
                  <c:v>598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FA7-4389-963D-A62FD257DCE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2000" b="1">
                <a:solidFill>
                  <a:srgbClr val="FF0000"/>
                </a:solidFill>
                <a:cs typeface="B Titr" panose="00000700000000000000" pitchFamily="2" charset="-78"/>
              </a:rPr>
              <a:t>تعداد فیشورسیلانت دندان  به تفکیک گروه سنی </a:t>
            </a:r>
          </a:p>
        </c:rich>
      </c:tx>
      <c:layout>
        <c:manualLayout>
          <c:xMode val="edge"/>
          <c:yMode val="edge"/>
          <c:x val="0.29509589813033199"/>
          <c:y val="5.682875112906390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150"/>
      <c:depthPercent val="9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Sheet1!$F$11</c:f>
              <c:strCache>
                <c:ptCount val="1"/>
                <c:pt idx="0">
                  <c:v>تعداد فیشورسیلانت دندان  به تفکیک گروه سنی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5BD-46C9-B8E0-FCD4ACD635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5BD-46C9-B8E0-FCD4ACD635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5BD-46C9-B8E0-FCD4ACD635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Sheet1!$E$12:$E$15</c:f>
              <c:strCache>
                <c:ptCount val="4"/>
                <c:pt idx="0">
                  <c:v>زیر 6 سال </c:v>
                </c:pt>
                <c:pt idx="1">
                  <c:v>69</c:v>
                </c:pt>
                <c:pt idx="2">
                  <c:v>914</c:v>
                </c:pt>
                <c:pt idx="3">
                  <c:v>بالای 14 سال </c:v>
                </c:pt>
              </c:strCache>
            </c:strRef>
          </c:cat>
          <c:val>
            <c:numRef>
              <c:f>Sheet1!$F$12:$F$15</c:f>
              <c:numCache>
                <c:formatCode>General</c:formatCode>
                <c:ptCount val="4"/>
                <c:pt idx="0">
                  <c:v>407</c:v>
                </c:pt>
                <c:pt idx="1">
                  <c:v>5339</c:v>
                </c:pt>
                <c:pt idx="2">
                  <c:v>5579</c:v>
                </c:pt>
                <c:pt idx="3">
                  <c:v>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5BD-46C9-B8E0-FCD4ACD6351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1800" b="1" dirty="0">
                <a:solidFill>
                  <a:srgbClr val="FF0000"/>
                </a:solidFill>
                <a:cs typeface="B Titr" panose="00000700000000000000" pitchFamily="2" charset="-78"/>
              </a:rPr>
              <a:t>درصد فیشورسیلانت دندان / شیری / </a:t>
            </a:r>
            <a:r>
              <a:rPr lang="fa-IR" sz="1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دایمی</a:t>
            </a:r>
            <a:endParaRPr lang="fa-IR" sz="1800" b="1" dirty="0">
              <a:solidFill>
                <a:srgbClr val="FF0000"/>
              </a:solidFill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35938017791764987"/>
          <c:y val="5.06369881759707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150"/>
      <c:depthPercent val="9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18323020383625E-2"/>
          <c:y val="0.1894834310076397"/>
          <c:w val="0.84249780603589075"/>
          <c:h val="0.71503724007371494"/>
        </c:manualLayout>
      </c:layout>
      <c:pie3DChart>
        <c:varyColors val="1"/>
        <c:ser>
          <c:idx val="0"/>
          <c:order val="0"/>
          <c:tx>
            <c:strRef>
              <c:f>Sheet1!$K$1</c:f>
              <c:strCache>
                <c:ptCount val="1"/>
                <c:pt idx="0">
                  <c:v>درصد فیشورسیلانت دندان / شیری / دایمی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B7C-4641-A713-7E0C9A7E50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B7C-4641-A713-7E0C9A7E50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B7C-4641-A713-7E0C9A7E507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B7C-4641-A713-7E0C9A7E507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Sheet1!$J$3:$J$4</c:f>
              <c:strCache>
                <c:ptCount val="2"/>
                <c:pt idx="0">
                  <c:v>شیری</c:v>
                </c:pt>
                <c:pt idx="1">
                  <c:v>دایمی</c:v>
                </c:pt>
              </c:strCache>
            </c:strRef>
          </c:cat>
          <c:val>
            <c:numRef>
              <c:f>Sheet1!$K$2:$K$3</c:f>
              <c:numCache>
                <c:formatCode>General</c:formatCode>
                <c:ptCount val="2"/>
                <c:pt idx="0">
                  <c:v>688</c:v>
                </c:pt>
                <c:pt idx="1">
                  <c:v>11291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B7C-4641-A713-7E0C9A7E507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تعداد ودرصد فیشورسیلانت دندان  </a:t>
            </a: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شیری</a:t>
            </a:r>
            <a:endParaRPr lang="fa-IR" sz="2400" b="1" dirty="0">
              <a:solidFill>
                <a:srgbClr val="FF0000"/>
              </a:solidFill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36951835391013654"/>
          <c:y val="2.956915964776469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150"/>
      <c:depthPercent val="9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Sheet1!$E$1</c:f>
              <c:strCache>
                <c:ptCount val="1"/>
                <c:pt idx="0">
                  <c:v>تعداد ودرصد فیشورسیلانت دندان  شیری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0E-4DD3-861F-479D8891D6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0E-4DD3-861F-479D8891D6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0E-4DD3-861F-479D8891D621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62-4083-9929-08FC730E61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Sheet1!$D$2:$D$6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4</c:v>
                </c:pt>
                <c:pt idx="3">
                  <c:v>179</c:v>
                </c:pt>
                <c:pt idx="4">
                  <c:v>504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20E-4DD3-861F-479D8891D62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تعداد و درصد  فیشورسیلانت دندان  </a:t>
            </a:r>
            <a:r>
              <a:rPr lang="fa-IR" sz="2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دایمی</a:t>
            </a:r>
            <a:endParaRPr lang="fa-IR" sz="2000" b="1" dirty="0">
              <a:solidFill>
                <a:srgbClr val="FF0000"/>
              </a:solidFill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3060558977916697"/>
          <c:y val="5.467920690653463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120"/>
      <c:depthPercent val="9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545132970654774E-2"/>
          <c:y val="0.12278010863925989"/>
          <c:w val="0.84265705528389523"/>
          <c:h val="0.78168938005521782"/>
        </c:manualLayout>
      </c:layout>
      <c:pie3DChart>
        <c:varyColors val="1"/>
        <c:ser>
          <c:idx val="0"/>
          <c:order val="0"/>
          <c:tx>
            <c:strRef>
              <c:f>Sheet1!$H$1</c:f>
              <c:strCache>
                <c:ptCount val="1"/>
                <c:pt idx="0">
                  <c:v>تعداد و درصد  فیشورسیلانت دندان  دایمی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7E-4F60-B694-3D4348FE6D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7E-4F60-B694-3D4348FE6D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7E-4F60-B694-3D4348FE6DA4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2B-4636-A6B6-68300F7691E1}"/>
              </c:ext>
            </c:extLst>
          </c:dPt>
          <c:dPt>
            <c:idx val="5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63-492B-A6DA-3858DFFE9267}"/>
              </c:ext>
            </c:extLst>
          </c:dPt>
          <c:dLbls>
            <c:dLbl>
              <c:idx val="1"/>
              <c:layout>
                <c:manualLayout>
                  <c:x val="-5.4866046449200939E-3"/>
                  <c:y val="8.12739676200515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B7E-4F60-B694-3D4348FE6DA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970949361153492E-2"/>
                  <c:y val="4.5449659646804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B7E-4F60-B694-3D4348FE6DA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4820110120969515"/>
                  <c:y val="-0.176932738488490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B2B-4636-A6B6-68300F7691E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0674007620203985"/>
                      <c:h val="6.322047612331400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8.8230566002828706E-2"/>
                  <c:y val="-6.68404950045724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B2B-4636-A6B6-68300F7691E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26348601888562628"/>
                  <c:y val="6.37349030902733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663-492B-A6DA-3858DFFE926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1443989989649217E-2"/>
                  <c:y val="-2.26010852701668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663-492B-A6DA-3858DFFE926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Sheet1!$G$2:$G$9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Sheet1!$H$2:$H$9</c:f>
              <c:numCache>
                <c:formatCode>General</c:formatCode>
                <c:ptCount val="8"/>
                <c:pt idx="0">
                  <c:v>0</c:v>
                </c:pt>
                <c:pt idx="1">
                  <c:v>8</c:v>
                </c:pt>
                <c:pt idx="2">
                  <c:v>1</c:v>
                </c:pt>
                <c:pt idx="3">
                  <c:v>411</c:v>
                </c:pt>
                <c:pt idx="4">
                  <c:v>396</c:v>
                </c:pt>
                <c:pt idx="5">
                  <c:v>9826</c:v>
                </c:pt>
                <c:pt idx="6">
                  <c:v>647</c:v>
                </c:pt>
                <c:pt idx="7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B7E-4F60-B694-3D4348FE6DA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1800" b="1">
                <a:solidFill>
                  <a:srgbClr val="FF0000"/>
                </a:solidFill>
                <a:cs typeface="B Titr" panose="00000700000000000000" pitchFamily="2" charset="-78"/>
              </a:rPr>
              <a:t>تعداد کشیدن دندان  به تفکیک گروه سنی </a:t>
            </a:r>
          </a:p>
        </c:rich>
      </c:tx>
      <c:layout>
        <c:manualLayout>
          <c:xMode val="edge"/>
          <c:yMode val="edge"/>
          <c:x val="0.36136396104458507"/>
          <c:y val="2.7703107139452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view3D>
      <c:rotX val="60"/>
      <c:rotY val="1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4502194904815E-2"/>
          <c:y val="0.10163097055230282"/>
          <c:w val="0.94954978050951855"/>
          <c:h val="0.88355328272875511"/>
        </c:manualLayout>
      </c:layout>
      <c:pie3DChart>
        <c:varyColors val="1"/>
        <c:ser>
          <c:idx val="0"/>
          <c:order val="0"/>
          <c:tx>
            <c:strRef>
              <c:f>Sheet1!$F$11</c:f>
              <c:strCache>
                <c:ptCount val="1"/>
                <c:pt idx="0">
                  <c:v>تعداد کشیدن دندان  به تفکیک گروه سنی 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43-4FC1-935A-4600AA7502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43-4FC1-935A-4600AA7502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43-4FC1-935A-4600AA7502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43-4FC1-935A-4600AA75026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943-4FC1-935A-4600AA75026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943-4FC1-935A-4600AA75026F}"/>
              </c:ext>
            </c:extLst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943-4FC1-935A-4600AA75026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943-4FC1-935A-4600AA7502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Sheet1!$E$12:$E$19</c:f>
              <c:strCache>
                <c:ptCount val="8"/>
                <c:pt idx="0">
                  <c:v>زیر 6 سال </c:v>
                </c:pt>
                <c:pt idx="1">
                  <c:v>614</c:v>
                </c:pt>
                <c:pt idx="2">
                  <c:v>1424</c:v>
                </c:pt>
                <c:pt idx="3">
                  <c:v>2434</c:v>
                </c:pt>
                <c:pt idx="4">
                  <c:v>3444</c:v>
                </c:pt>
                <c:pt idx="5">
                  <c:v>4454</c:v>
                </c:pt>
                <c:pt idx="6">
                  <c:v>5464</c:v>
                </c:pt>
                <c:pt idx="7">
                  <c:v>بالای 64 سال </c:v>
                </c:pt>
              </c:strCache>
            </c:strRef>
          </c:cat>
          <c:val>
            <c:numRef>
              <c:f>Sheet1!$F$12:$F$19</c:f>
              <c:numCache>
                <c:formatCode>General</c:formatCode>
                <c:ptCount val="8"/>
                <c:pt idx="0">
                  <c:v>647</c:v>
                </c:pt>
                <c:pt idx="1">
                  <c:v>16967</c:v>
                </c:pt>
                <c:pt idx="2">
                  <c:v>2172</c:v>
                </c:pt>
                <c:pt idx="3">
                  <c:v>6366</c:v>
                </c:pt>
                <c:pt idx="4">
                  <c:v>11578</c:v>
                </c:pt>
                <c:pt idx="5">
                  <c:v>10445</c:v>
                </c:pt>
                <c:pt idx="6">
                  <c:v>6301</c:v>
                </c:pt>
                <c:pt idx="7">
                  <c:v>2857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79-4264-8ECE-CEFBD061F13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درصد کشیدن شیری و دایمی </a:t>
            </a:r>
            <a:r>
              <a:rPr lang="en-US" sz="2000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964868073741775E-2"/>
          <c:y val="0.11641745460227619"/>
          <c:w val="0.97365152682517875"/>
          <c:h val="0.857809859472908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1"/>
          <c:dPt>
            <c:idx val="0"/>
            <c:bubble3D val="0"/>
            <c:explosion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87-456A-8574-09079DC4DCCB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87-456A-8574-09079DC4DCCB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287-456A-8574-09079DC4DCCB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287-456A-8574-09079DC4DCCB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287-456A-8574-09079DC4DCCB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287-456A-8574-09079DC4DCC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287-456A-8574-09079DC4DCC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287-456A-8574-09079DC4DCCB}"/>
              </c:ext>
            </c:extLst>
          </c:dPt>
          <c:dLbls>
            <c:dLbl>
              <c:idx val="0"/>
              <c:layout>
                <c:manualLayout>
                  <c:x val="-0.24191444196215967"/>
                  <c:y val="0.12574923007483041"/>
                </c:manualLayout>
              </c:layout>
              <c:spPr>
                <a:noFill/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87-456A-8574-09079DC4DCCB}"/>
                </c:ext>
                <c:ext xmlns:c15="http://schemas.microsoft.com/office/drawing/2012/chart" uri="{CE6537A1-D6FC-4f65-9D91-7224C49458BB}">
                  <c15:layout>
                    <c:manualLayout>
                      <c:w val="0.23126179386516257"/>
                      <c:h val="9.9783249005578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5287079534856083"/>
                  <c:y val="-0.230159217362673"/>
                </c:manualLayout>
              </c:layout>
              <c:spPr>
                <a:noFill/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287-456A-8574-09079DC4DCCB}"/>
                </c:ext>
                <c:ext xmlns:c15="http://schemas.microsoft.com/office/drawing/2012/chart" uri="{CE6537A1-D6FC-4f65-9D91-7224C49458BB}">
                  <c15:layout>
                    <c:manualLayout>
                      <c:w val="0.2325851586613768"/>
                      <c:h val="9.97832490055785E-2"/>
                    </c:manualLayout>
                  </c15:layout>
                </c:ext>
              </c:extLst>
            </c:dLbl>
            <c:dLbl>
              <c:idx val="2"/>
              <c:spPr>
                <a:noFill/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Sheet1!$J$2:$J$3</c:f>
              <c:strCache>
                <c:ptCount val="2"/>
                <c:pt idx="0">
                  <c:v>شیری</c:v>
                </c:pt>
                <c:pt idx="1">
                  <c:v>دایمی</c:v>
                </c:pt>
              </c:strCache>
            </c:strRef>
          </c:cat>
          <c:val>
            <c:numRef>
              <c:f>Sheet1!$K$2:$K$3</c:f>
              <c:numCache>
                <c:formatCode>General</c:formatCode>
                <c:ptCount val="2"/>
                <c:pt idx="0">
                  <c:v>17451</c:v>
                </c:pt>
                <c:pt idx="1">
                  <c:v>39880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C287-456A-8574-09079DC4DCCB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تعداد کشیدن 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دندان</a:t>
            </a:r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38851625369185594"/>
          <c:y val="1.6896845766760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تعداد کشیدن دندان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2830</c:v>
                </c:pt>
                <c:pt idx="1">
                  <c:v>1511</c:v>
                </c:pt>
                <c:pt idx="2">
                  <c:v>1841</c:v>
                </c:pt>
                <c:pt idx="3">
                  <c:v>5739</c:v>
                </c:pt>
                <c:pt idx="4">
                  <c:v>5530</c:v>
                </c:pt>
                <c:pt idx="5">
                  <c:v>4541</c:v>
                </c:pt>
                <c:pt idx="6">
                  <c:v>4818</c:v>
                </c:pt>
                <c:pt idx="7">
                  <c:v>4605</c:v>
                </c:pt>
                <c:pt idx="8">
                  <c:v>5559</c:v>
                </c:pt>
                <c:pt idx="9">
                  <c:v>5641</c:v>
                </c:pt>
                <c:pt idx="10">
                  <c:v>5559</c:v>
                </c:pt>
                <c:pt idx="11">
                  <c:v>4726</c:v>
                </c:pt>
                <c:pt idx="12">
                  <c:v>4431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7B-4132-9F69-0039C580EB4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7688696"/>
        <c:axId val="157689088"/>
      </c:barChart>
      <c:catAx>
        <c:axId val="15768869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57689088"/>
        <c:crosses val="autoZero"/>
        <c:auto val="1"/>
        <c:lblAlgn val="ctr"/>
        <c:lblOffset val="100"/>
        <c:noMultiLvlLbl val="0"/>
      </c:catAx>
      <c:valAx>
        <c:axId val="15768908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57688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2400" dirty="0">
                <a:solidFill>
                  <a:srgbClr val="FF0000"/>
                </a:solidFill>
                <a:cs typeface="B Titr" panose="00000700000000000000" pitchFamily="2" charset="-78"/>
              </a:rPr>
              <a:t>تعداد کشیدن دندان  </a:t>
            </a:r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شیری</a:t>
            </a:r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Sheet1!$E$1</c:f>
              <c:strCache>
                <c:ptCount val="1"/>
                <c:pt idx="0">
                  <c:v>تعداد کشیدن دندان  شیری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616-4A50-BB2B-8BE9DF420060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616-4A50-BB2B-8BE9DF420060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616-4A50-BB2B-8BE9DF420060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616-4A50-BB2B-8BE9DF420060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616-4A50-BB2B-8BE9DF420060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0616-4A50-BB2B-8BE9DF42006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0616-4A50-BB2B-8BE9DF42006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0616-4A50-BB2B-8BE9DF420060}"/>
              </c:ext>
            </c:extLst>
          </c:dPt>
          <c:dLbls>
            <c:dLbl>
              <c:idx val="0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 w="12700" cap="flat" cmpd="sng" algn="ctr">
                <a:noFill/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Sheet1!$D$2:$D$6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2830</c:v>
                </c:pt>
                <c:pt idx="1">
                  <c:v>1511</c:v>
                </c:pt>
                <c:pt idx="2">
                  <c:v>1841</c:v>
                </c:pt>
                <c:pt idx="3">
                  <c:v>5739</c:v>
                </c:pt>
                <c:pt idx="4">
                  <c:v>5530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616-4A50-BB2B-8BE9DF420060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/>
      </a:pPr>
      <a:endParaRPr lang="fa-I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روند ماهانه تعداد   مسواک انگشتی تجویز شده کودکان یکماه تا 24 </a:t>
            </a:r>
            <a:r>
              <a:rPr lang="fa-IR" sz="2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ماه / تبریز</a:t>
            </a:r>
            <a:endParaRPr lang="fa-IR" sz="2000" b="1" dirty="0">
              <a:solidFill>
                <a:srgbClr val="FF0000"/>
              </a:solidFill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18976264013195296"/>
          <c:y val="6.086956243891076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3.9633941436353411E-2"/>
          <c:y val="6.7159417224264883E-2"/>
          <c:w val="0.93833889143511762"/>
          <c:h val="0.8737295276170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'روند ماهانه تعداد خدمات'!$F$3</c:f>
              <c:strCache>
                <c:ptCount val="1"/>
                <c:pt idx="0">
                  <c:v>تعداد مسواک انگشتی تجویز شده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'روند ماهانه تعداد خدمات'!$C$4:$C$15</c:f>
              <c:strCache>
                <c:ptCount val="12"/>
                <c:pt idx="0">
                  <c:v>فروردین</c:v>
                </c:pt>
                <c:pt idx="1">
                  <c:v>اردیبهشت</c:v>
                </c:pt>
                <c:pt idx="2">
                  <c:v>خرداد</c:v>
                </c:pt>
                <c:pt idx="3">
                  <c:v>تیر</c:v>
                </c:pt>
                <c:pt idx="4">
                  <c:v>مرداد</c:v>
                </c:pt>
                <c:pt idx="5">
                  <c:v>شهریور</c:v>
                </c:pt>
                <c:pt idx="6">
                  <c:v>مهر</c:v>
                </c:pt>
                <c:pt idx="7">
                  <c:v>آبان</c:v>
                </c:pt>
                <c:pt idx="8">
                  <c:v>آذر</c:v>
                </c:pt>
                <c:pt idx="9">
                  <c:v>دی</c:v>
                </c:pt>
                <c:pt idx="10">
                  <c:v>بهمن</c:v>
                </c:pt>
                <c:pt idx="11">
                  <c:v>اسفند</c:v>
                </c:pt>
              </c:strCache>
            </c:strRef>
          </c:cat>
          <c:val>
            <c:numRef>
              <c:f>'روند ماهانه تعداد خدمات'!$F$4:$F$15</c:f>
              <c:numCache>
                <c:formatCode>General</c:formatCode>
                <c:ptCount val="12"/>
                <c:pt idx="0">
                  <c:v>6981</c:v>
                </c:pt>
                <c:pt idx="1">
                  <c:v>6257</c:v>
                </c:pt>
                <c:pt idx="2">
                  <c:v>7015</c:v>
                </c:pt>
                <c:pt idx="3">
                  <c:v>6526</c:v>
                </c:pt>
                <c:pt idx="4">
                  <c:v>5361</c:v>
                </c:pt>
                <c:pt idx="5">
                  <c:v>5823</c:v>
                </c:pt>
                <c:pt idx="6">
                  <c:v>4791</c:v>
                </c:pt>
                <c:pt idx="7">
                  <c:v>6191</c:v>
                </c:pt>
                <c:pt idx="8">
                  <c:v>6782</c:v>
                </c:pt>
                <c:pt idx="9">
                  <c:v>6777</c:v>
                </c:pt>
                <c:pt idx="10">
                  <c:v>6031</c:v>
                </c:pt>
                <c:pt idx="11">
                  <c:v>6771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73-4023-B00D-E147F330F6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578808"/>
        <c:axId val="138574104"/>
      </c:barChart>
      <c:catAx>
        <c:axId val="138578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8574104"/>
        <c:crosses val="autoZero"/>
        <c:auto val="1"/>
        <c:lblAlgn val="ctr"/>
        <c:lblOffset val="100"/>
        <c:noMultiLvlLbl val="0"/>
      </c:catAx>
      <c:valAx>
        <c:axId val="138574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8578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2000" dirty="0">
                <a:solidFill>
                  <a:srgbClr val="FF0000"/>
                </a:solidFill>
                <a:cs typeface="B Titr" panose="00000700000000000000" pitchFamily="2" charset="-78"/>
              </a:rPr>
              <a:t>تعداد کشیدن دندان 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دایمی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4041721989556466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137467077848922E-2"/>
          <c:y val="6.1928482933547017E-2"/>
          <c:w val="0.9087989769535354"/>
          <c:h val="0.93807151706645298"/>
        </c:manualLayout>
      </c:layout>
      <c:pie3DChart>
        <c:varyColors val="1"/>
        <c:ser>
          <c:idx val="0"/>
          <c:order val="0"/>
          <c:tx>
            <c:strRef>
              <c:f>Sheet1!$H$1</c:f>
              <c:strCache>
                <c:ptCount val="1"/>
                <c:pt idx="0">
                  <c:v>تعداد کشیدن دندان  دایمی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D96-47F9-95EA-D585C80AE88A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96-47F9-95EA-D585C80AE88A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D96-47F9-95EA-D585C80AE88A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96-47F9-95EA-D585C80AE88A}"/>
              </c:ext>
            </c:extLst>
          </c:dPt>
          <c:dPt>
            <c:idx val="4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accent4">
                    <a:lumMod val="20000"/>
                    <a:lumOff val="80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20000"/>
                    <a:lumOff val="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D96-47F9-95EA-D585C80AE88A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96-47F9-95EA-D585C80AE88A}"/>
              </c:ext>
            </c:extLst>
          </c:dPt>
          <c:dPt>
            <c:idx val="6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D96-47F9-95EA-D585C80AE88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96-47F9-95EA-D585C80AE88A}"/>
              </c:ext>
            </c:extLst>
          </c:dPt>
          <c:dLbls>
            <c:dLbl>
              <c:idx val="0"/>
              <c:spPr>
                <a:noFill/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Sheet1!$G$2:$G$9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Sheet1!$H$2:$H$9</c:f>
              <c:numCache>
                <c:formatCode>General</c:formatCode>
                <c:ptCount val="8"/>
                <c:pt idx="0">
                  <c:v>4541</c:v>
                </c:pt>
                <c:pt idx="1">
                  <c:v>4818</c:v>
                </c:pt>
                <c:pt idx="2">
                  <c:v>4605</c:v>
                </c:pt>
                <c:pt idx="3">
                  <c:v>5559</c:v>
                </c:pt>
                <c:pt idx="4">
                  <c:v>5641</c:v>
                </c:pt>
                <c:pt idx="5">
                  <c:v>5559</c:v>
                </c:pt>
                <c:pt idx="6">
                  <c:v>4726</c:v>
                </c:pt>
                <c:pt idx="7">
                  <c:v>4431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34-4D9B-968F-358E900D069D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درصد کشیدن شیری و دایمی کودکان </a:t>
            </a: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6- 14 سال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Sheet1!$K$5</c:f>
              <c:strCache>
                <c:ptCount val="1"/>
                <c:pt idx="0">
                  <c:v>درصد کشیدن شیری و دایمی کودکان 614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E2-4BEC-834A-42E1896439A4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tx1"/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AE2-4BEC-834A-42E1896439A4}"/>
              </c:ext>
            </c:extLst>
          </c:dPt>
          <c:dLbls>
            <c:dLbl>
              <c:idx val="0"/>
              <c:layout>
                <c:manualLayout>
                  <c:x val="-9.5836993182383645E-2"/>
                  <c:y val="-0.28424048670045082"/>
                </c:manualLayout>
              </c:layout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E2-4BEC-834A-42E1896439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3263206524322759E-2"/>
                  <c:y val="0.1954332264454236"/>
                </c:manualLayout>
              </c:layout>
              <c:spPr>
                <a:noFill/>
                <a:ln w="12700" cap="flat" cmpd="sng" algn="ctr">
                  <a:noFill/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fa-I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AE2-4BEC-834A-42E1896439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12700" cap="flat" cmpd="sng" algn="ctr">
                <a:noFill/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Sheet1!$J$6:$J$7</c:f>
              <c:strCache>
                <c:ptCount val="2"/>
                <c:pt idx="0">
                  <c:v>شیری 614</c:v>
                </c:pt>
                <c:pt idx="1">
                  <c:v>دایمی 614</c:v>
                </c:pt>
              </c:strCache>
            </c:strRef>
          </c:cat>
          <c:val>
            <c:numRef>
              <c:f>Sheet1!$K$6:$K$7</c:f>
              <c:numCache>
                <c:formatCode>General</c:formatCode>
                <c:ptCount val="2"/>
                <c:pt idx="0">
                  <c:v>16445</c:v>
                </c:pt>
                <c:pt idx="1">
                  <c:v>517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E2-4BEC-834A-42E1896439A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B Titr" panose="00000700000000000000" pitchFamily="2" charset="-78"/>
              </a:defRPr>
            </a:pPr>
            <a:r>
              <a:rPr lang="fa-IR" sz="2000">
                <a:solidFill>
                  <a:srgbClr val="FF0000"/>
                </a:solidFill>
                <a:cs typeface="B Titr" panose="00000700000000000000" pitchFamily="2" charset="-78"/>
              </a:rPr>
              <a:t>درصد</a:t>
            </a:r>
            <a:r>
              <a:rPr lang="fa-IR" sz="2000" baseline="0">
                <a:solidFill>
                  <a:srgbClr val="FF0000"/>
                </a:solidFill>
                <a:cs typeface="B Titr" panose="00000700000000000000" pitchFamily="2" charset="-78"/>
              </a:rPr>
              <a:t> مسواک انگشتی تجویز شده کودکان یک ماه تا 24 ماه تبریز</a:t>
            </a:r>
            <a:endParaRPr lang="fa-IR" sz="2000">
              <a:solidFill>
                <a:srgbClr val="FF0000"/>
              </a:solidFill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21692068640186207"/>
          <c:y val="4.26086937072375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3.0426126054448038E-2"/>
          <c:y val="3.2879788525400501E-2"/>
          <c:w val="0.94112784206905686"/>
          <c:h val="0.79675972626909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'1400'!$H$2</c:f>
              <c:strCache>
                <c:ptCount val="1"/>
                <c:pt idx="0">
                  <c:v>شاخص مسواک انگشتی 1400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CB-4061-AC24-6E7CC4B973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'1400'!$B$3:$B$22</c:f>
              <c:strCache>
                <c:ptCount val="20"/>
                <c:pt idx="0">
                  <c:v>اهر</c:v>
                </c:pt>
                <c:pt idx="1">
                  <c:v>اسکو</c:v>
                </c:pt>
                <c:pt idx="2">
                  <c:v>ملکان</c:v>
                </c:pt>
                <c:pt idx="3">
                  <c:v>عجب شیر</c:v>
                </c:pt>
                <c:pt idx="4">
                  <c:v>ورزقان</c:v>
                </c:pt>
                <c:pt idx="5">
                  <c:v>تبریز</c:v>
                </c:pt>
                <c:pt idx="6">
                  <c:v>چاراویماق</c:v>
                </c:pt>
                <c:pt idx="7">
                  <c:v>استان</c:v>
                </c:pt>
                <c:pt idx="8">
                  <c:v>مرند</c:v>
                </c:pt>
                <c:pt idx="9">
                  <c:v>هریس</c:v>
                </c:pt>
                <c:pt idx="10">
                  <c:v>هوراند</c:v>
                </c:pt>
                <c:pt idx="11">
                  <c:v>جلفا</c:v>
                </c:pt>
                <c:pt idx="12">
                  <c:v>آذرشهر</c:v>
                </c:pt>
                <c:pt idx="13">
                  <c:v>بستان آباد</c:v>
                </c:pt>
                <c:pt idx="14">
                  <c:v>خداآفرین</c:v>
                </c:pt>
                <c:pt idx="15">
                  <c:v>هشترود</c:v>
                </c:pt>
                <c:pt idx="16">
                  <c:v>بناب</c:v>
                </c:pt>
                <c:pt idx="17">
                  <c:v>شبستر</c:v>
                </c:pt>
                <c:pt idx="18">
                  <c:v>کلیبر</c:v>
                </c:pt>
                <c:pt idx="19">
                  <c:v>میانه</c:v>
                </c:pt>
              </c:strCache>
            </c:strRef>
          </c:cat>
          <c:val>
            <c:numRef>
              <c:f>'1400'!$H$3:$H$22</c:f>
              <c:numCache>
                <c:formatCode>General</c:formatCode>
                <c:ptCount val="20"/>
                <c:pt idx="0">
                  <c:v>93</c:v>
                </c:pt>
                <c:pt idx="1">
                  <c:v>86</c:v>
                </c:pt>
                <c:pt idx="2">
                  <c:v>77</c:v>
                </c:pt>
                <c:pt idx="3">
                  <c:v>72</c:v>
                </c:pt>
                <c:pt idx="4">
                  <c:v>71</c:v>
                </c:pt>
                <c:pt idx="5">
                  <c:v>67</c:v>
                </c:pt>
                <c:pt idx="6">
                  <c:v>60</c:v>
                </c:pt>
                <c:pt idx="7">
                  <c:v>60</c:v>
                </c:pt>
                <c:pt idx="8">
                  <c:v>58</c:v>
                </c:pt>
                <c:pt idx="9">
                  <c:v>56</c:v>
                </c:pt>
                <c:pt idx="10">
                  <c:v>56</c:v>
                </c:pt>
                <c:pt idx="11">
                  <c:v>55</c:v>
                </c:pt>
                <c:pt idx="12">
                  <c:v>54</c:v>
                </c:pt>
                <c:pt idx="13">
                  <c:v>52</c:v>
                </c:pt>
                <c:pt idx="14">
                  <c:v>41</c:v>
                </c:pt>
                <c:pt idx="15">
                  <c:v>38</c:v>
                </c:pt>
                <c:pt idx="16">
                  <c:v>36</c:v>
                </c:pt>
                <c:pt idx="17">
                  <c:v>32</c:v>
                </c:pt>
                <c:pt idx="18">
                  <c:v>22</c:v>
                </c:pt>
                <c:pt idx="19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FCB-4061-AC24-6E7CC4B973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572536"/>
        <c:axId val="138579200"/>
      </c:barChart>
      <c:catAx>
        <c:axId val="13857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8579200"/>
        <c:crosses val="autoZero"/>
        <c:auto val="1"/>
        <c:lblAlgn val="ctr"/>
        <c:lblOffset val="100"/>
        <c:noMultiLvlLbl val="0"/>
      </c:catAx>
      <c:valAx>
        <c:axId val="13857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8572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روند سالانه تعداد معاینه  کودکان  </a:t>
            </a:r>
            <a:r>
              <a:rPr lang="fa-IR" sz="2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14-6 سال </a:t>
            </a: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/</a:t>
            </a:r>
            <a:r>
              <a:rPr lang="fa-IR" sz="2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بهورزو </a:t>
            </a:r>
            <a:r>
              <a:rPr lang="fa-IR" sz="2000" b="1" dirty="0">
                <a:solidFill>
                  <a:srgbClr val="FF0000"/>
                </a:solidFill>
                <a:cs typeface="B Titr" panose="00000700000000000000" pitchFamily="2" charset="-78"/>
              </a:rPr>
              <a:t>مراقب سلامت</a:t>
            </a:r>
          </a:p>
        </c:rich>
      </c:tx>
      <c:layout>
        <c:manualLayout>
          <c:xMode val="edge"/>
          <c:yMode val="edge"/>
          <c:x val="0.20571323240938047"/>
          <c:y val="7.219795536323502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4.6206683403704971E-2"/>
          <c:y val="0.11287855760926728"/>
          <c:w val="0.93446964509871044"/>
          <c:h val="0.83645121659365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'گروه هدف (2)'!$K$1</c:f>
              <c:strCache>
                <c:ptCount val="1"/>
                <c:pt idx="0">
                  <c:v>معاینه بهورز/مراقب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'گروه هدف (2)'!$B$2:$B$12</c:f>
              <c:numCache>
                <c:formatCode>General</c:formatCode>
                <c:ptCount val="11"/>
                <c:pt idx="0">
                  <c:v>1390</c:v>
                </c:pt>
                <c:pt idx="1">
                  <c:v>1391</c:v>
                </c:pt>
                <c:pt idx="2">
                  <c:v>1392</c:v>
                </c:pt>
                <c:pt idx="3">
                  <c:v>1393</c:v>
                </c:pt>
                <c:pt idx="4">
                  <c:v>1394</c:v>
                </c:pt>
                <c:pt idx="5">
                  <c:v>1395</c:v>
                </c:pt>
                <c:pt idx="6">
                  <c:v>1396</c:v>
                </c:pt>
                <c:pt idx="7">
                  <c:v>1397</c:v>
                </c:pt>
                <c:pt idx="8">
                  <c:v>1398</c:v>
                </c:pt>
                <c:pt idx="9">
                  <c:v>1399</c:v>
                </c:pt>
                <c:pt idx="10">
                  <c:v>1400</c:v>
                </c:pt>
              </c:numCache>
            </c:numRef>
          </c:cat>
          <c:val>
            <c:numRef>
              <c:f>'گروه هدف (2)'!$K$2:$K$12</c:f>
              <c:numCache>
                <c:formatCode>0</c:formatCode>
                <c:ptCount val="11"/>
                <c:pt idx="0">
                  <c:v>67482</c:v>
                </c:pt>
                <c:pt idx="1">
                  <c:v>66154</c:v>
                </c:pt>
                <c:pt idx="2">
                  <c:v>74495</c:v>
                </c:pt>
                <c:pt idx="3">
                  <c:v>80533</c:v>
                </c:pt>
                <c:pt idx="4">
                  <c:v>108622</c:v>
                </c:pt>
                <c:pt idx="5">
                  <c:v>257658</c:v>
                </c:pt>
                <c:pt idx="6">
                  <c:v>378746</c:v>
                </c:pt>
                <c:pt idx="7">
                  <c:v>286836</c:v>
                </c:pt>
                <c:pt idx="8">
                  <c:v>279235</c:v>
                </c:pt>
                <c:pt idx="9">
                  <c:v>174460</c:v>
                </c:pt>
                <c:pt idx="10">
                  <c:v>278196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F2-4395-9FEB-820993E312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573320"/>
        <c:axId val="138573712"/>
      </c:barChart>
      <c:catAx>
        <c:axId val="138573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8573712"/>
        <c:crosses val="autoZero"/>
        <c:auto val="1"/>
        <c:lblAlgn val="ctr"/>
        <c:lblOffset val="100"/>
        <c:noMultiLvlLbl val="0"/>
      </c:catAx>
      <c:valAx>
        <c:axId val="13857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8573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2400" b="1" i="0" baseline="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میانگین درصد کشیدن دندان نسبت به کل خدمات </a:t>
            </a:r>
            <a:endParaRPr lang="fa-IR" sz="1800" dirty="0">
              <a:solidFill>
                <a:srgbClr val="FF0000"/>
              </a:solidFill>
              <a:effectLst/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29401625084369765"/>
          <c:y val="7.3043474926692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5.005326058476002E-2"/>
          <c:y val="7.852173554619489E-2"/>
          <c:w val="0.94112784206905686"/>
          <c:h val="0.82619023958962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'[Copy of اختلاف وزن خدمات دندانپزشک.xlsx]اختلاف وزن خدمتی'!$F$1</c:f>
              <c:strCache>
                <c:ptCount val="1"/>
                <c:pt idx="0">
                  <c:v>درصد کشیدن دندان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18-4F31-AB08-CFB4A7DD02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'[Copy of اختلاف وزن خدمات دندانپزشک.xlsx]اختلاف وزن خدمتی'!$A$2:$A$21</c:f>
              <c:strCache>
                <c:ptCount val="20"/>
                <c:pt idx="0">
                  <c:v>کلیبر</c:v>
                </c:pt>
                <c:pt idx="1">
                  <c:v>میانه</c:v>
                </c:pt>
                <c:pt idx="2">
                  <c:v>خداآفرین</c:v>
                </c:pt>
                <c:pt idx="3">
                  <c:v>جلفا</c:v>
                </c:pt>
                <c:pt idx="4">
                  <c:v>شبستر</c:v>
                </c:pt>
                <c:pt idx="5">
                  <c:v>هریس</c:v>
                </c:pt>
                <c:pt idx="6">
                  <c:v>ملکان</c:v>
                </c:pt>
                <c:pt idx="7">
                  <c:v>عجب شیر</c:v>
                </c:pt>
                <c:pt idx="8">
                  <c:v>آذرشهر</c:v>
                </c:pt>
                <c:pt idx="9">
                  <c:v>مرند</c:v>
                </c:pt>
                <c:pt idx="10">
                  <c:v>تبریز</c:v>
                </c:pt>
                <c:pt idx="11">
                  <c:v>استان</c:v>
                </c:pt>
                <c:pt idx="12">
                  <c:v>اهر</c:v>
                </c:pt>
                <c:pt idx="13">
                  <c:v>بناب</c:v>
                </c:pt>
                <c:pt idx="14">
                  <c:v>ورزقان</c:v>
                </c:pt>
                <c:pt idx="15">
                  <c:v>چاراویماق</c:v>
                </c:pt>
                <c:pt idx="16">
                  <c:v>هشترود</c:v>
                </c:pt>
                <c:pt idx="17">
                  <c:v>اسکو</c:v>
                </c:pt>
                <c:pt idx="18">
                  <c:v>بستان آباد</c:v>
                </c:pt>
                <c:pt idx="19">
                  <c:v>هوراند</c:v>
                </c:pt>
              </c:strCache>
            </c:strRef>
          </c:cat>
          <c:val>
            <c:numRef>
              <c:f>'[Copy of اختلاف وزن خدمات دندانپزشک.xlsx]اختلاف وزن خدمتی'!$F$2:$F$21</c:f>
              <c:numCache>
                <c:formatCode>General</c:formatCode>
                <c:ptCount val="20"/>
                <c:pt idx="0">
                  <c:v>99</c:v>
                </c:pt>
                <c:pt idx="1">
                  <c:v>74</c:v>
                </c:pt>
                <c:pt idx="2">
                  <c:v>67</c:v>
                </c:pt>
                <c:pt idx="3">
                  <c:v>63</c:v>
                </c:pt>
                <c:pt idx="4">
                  <c:v>58</c:v>
                </c:pt>
                <c:pt idx="5">
                  <c:v>57</c:v>
                </c:pt>
                <c:pt idx="6">
                  <c:v>55</c:v>
                </c:pt>
                <c:pt idx="7">
                  <c:v>43</c:v>
                </c:pt>
                <c:pt idx="8">
                  <c:v>41</c:v>
                </c:pt>
                <c:pt idx="9">
                  <c:v>41</c:v>
                </c:pt>
                <c:pt idx="10">
                  <c:v>37</c:v>
                </c:pt>
                <c:pt idx="11">
                  <c:v>37</c:v>
                </c:pt>
                <c:pt idx="12">
                  <c:v>33</c:v>
                </c:pt>
                <c:pt idx="13">
                  <c:v>32</c:v>
                </c:pt>
                <c:pt idx="14">
                  <c:v>23</c:v>
                </c:pt>
                <c:pt idx="15">
                  <c:v>19</c:v>
                </c:pt>
                <c:pt idx="16">
                  <c:v>15</c:v>
                </c:pt>
                <c:pt idx="17">
                  <c:v>14</c:v>
                </c:pt>
                <c:pt idx="18">
                  <c:v>13</c:v>
                </c:pt>
                <c:pt idx="19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18-4F31-AB08-CFB4A7DD02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715936"/>
        <c:axId val="162715544"/>
      </c:barChart>
      <c:catAx>
        <c:axId val="16271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62715544"/>
        <c:crosses val="autoZero"/>
        <c:auto val="1"/>
        <c:lblAlgn val="ctr"/>
        <c:lblOffset val="100"/>
        <c:noMultiLvlLbl val="0"/>
      </c:catAx>
      <c:valAx>
        <c:axId val="162715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6271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77427141094024E-2"/>
          <c:y val="7.7304344297416672E-2"/>
          <c:w val="0.93416820437991344"/>
          <c:h val="0.87010083897748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'میانگین وزن خدمات 1400 تفکیک'!$B$1</c:f>
              <c:strCache>
                <c:ptCount val="1"/>
                <c:pt idx="0">
                  <c:v>میانگین وزن خدمات به تفکیک ارایه دهندگان  / 1400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'میانگین وزن خدمات 1400 تفکیک'!$A$2:$A$9</c:f>
              <c:strCache>
                <c:ptCount val="8"/>
                <c:pt idx="0">
                  <c:v>میانگین 20 درصد اول </c:v>
                </c:pt>
                <c:pt idx="1">
                  <c:v>دندانپزشکان قراردادی</c:v>
                </c:pt>
                <c:pt idx="2">
                  <c:v> میانگین کل / با اکانت دندانپزشک</c:v>
                </c:pt>
                <c:pt idx="3">
                  <c:v>دندانپزشکان طرحی</c:v>
                </c:pt>
                <c:pt idx="4">
                  <c:v> میانگین کل / با اکانت معاونت</c:v>
                </c:pt>
                <c:pt idx="5">
                  <c:v>میانه  وزن خدمات </c:v>
                </c:pt>
                <c:pt idx="6">
                  <c:v>دندانپزشکان رسمی</c:v>
                </c:pt>
                <c:pt idx="7">
                  <c:v>میانگین 20 درصد آخر</c:v>
                </c:pt>
              </c:strCache>
            </c:strRef>
          </c:cat>
          <c:val>
            <c:numRef>
              <c:f>'میانگین وزن خدمات 1400 تفکیک'!$B$2:$B$9</c:f>
              <c:numCache>
                <c:formatCode>General</c:formatCode>
                <c:ptCount val="8"/>
                <c:pt idx="0">
                  <c:v>5695</c:v>
                </c:pt>
                <c:pt idx="1">
                  <c:v>5241</c:v>
                </c:pt>
                <c:pt idx="2">
                  <c:v>3113</c:v>
                </c:pt>
                <c:pt idx="3">
                  <c:v>2500</c:v>
                </c:pt>
                <c:pt idx="4">
                  <c:v>2283</c:v>
                </c:pt>
                <c:pt idx="5">
                  <c:v>1972</c:v>
                </c:pt>
                <c:pt idx="6">
                  <c:v>1600</c:v>
                </c:pt>
                <c:pt idx="7">
                  <c:v>793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F1-4F9E-B718-6075DDB070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724952"/>
        <c:axId val="162726128"/>
      </c:barChart>
      <c:catAx>
        <c:axId val="1627249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62726128"/>
        <c:crosses val="autoZero"/>
        <c:auto val="1"/>
        <c:lblAlgn val="ctr"/>
        <c:lblOffset val="100"/>
        <c:noMultiLvlLbl val="0"/>
      </c:catAx>
      <c:valAx>
        <c:axId val="16272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62724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fa-IR" sz="2000" dirty="0">
                <a:solidFill>
                  <a:srgbClr val="FF0000"/>
                </a:solidFill>
              </a:rPr>
              <a:t>میانگین اختلاف  ماهانه وزن  </a:t>
            </a:r>
            <a:r>
              <a:rPr lang="fa-IR" sz="2000" dirty="0" smtClean="0">
                <a:solidFill>
                  <a:srgbClr val="FF0000"/>
                </a:solidFill>
              </a:rPr>
              <a:t>خدمتی به ازای دندانپزشک  </a:t>
            </a:r>
            <a:r>
              <a:rPr lang="fa-IR" sz="2000" dirty="0">
                <a:solidFill>
                  <a:srgbClr val="FF0000"/>
                </a:solidFill>
              </a:rPr>
              <a:t>با اکانت راهبر</a:t>
            </a:r>
            <a:r>
              <a:rPr lang="fa-IR" sz="2000" baseline="0" dirty="0">
                <a:solidFill>
                  <a:srgbClr val="FF0000"/>
                </a:solidFill>
              </a:rPr>
              <a:t> سامانه </a:t>
            </a:r>
            <a:r>
              <a:rPr lang="fa-IR" sz="2000" baseline="0" dirty="0" smtClean="0">
                <a:solidFill>
                  <a:srgbClr val="FF0000"/>
                </a:solidFill>
              </a:rPr>
              <a:t>ودندانپزشک</a:t>
            </a:r>
            <a:endParaRPr lang="fa-IR" sz="20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3745799468095501"/>
          <c:y val="5.97895670528555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4.7969839430367402E-2"/>
          <c:y val="5.2753620780389331E-2"/>
          <c:w val="0.95203016056963263"/>
          <c:h val="0.81371102071386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'شش ماهه '!$J$1</c:f>
              <c:strCache>
                <c:ptCount val="1"/>
                <c:pt idx="0">
                  <c:v>اختلاف وزن  خدمتی به ازای دندانپزشک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ysClr val="windowText" lastClr="0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51-4278-AD47-9C64AF607E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'شش ماهه '!$A$2:$A$21</c:f>
              <c:strCache>
                <c:ptCount val="20"/>
                <c:pt idx="0">
                  <c:v>خداآفرین</c:v>
                </c:pt>
                <c:pt idx="1">
                  <c:v>میانه</c:v>
                </c:pt>
                <c:pt idx="2">
                  <c:v>ملکان</c:v>
                </c:pt>
                <c:pt idx="3">
                  <c:v>هریس</c:v>
                </c:pt>
                <c:pt idx="4">
                  <c:v>کلیبر</c:v>
                </c:pt>
                <c:pt idx="5">
                  <c:v>شبستر</c:v>
                </c:pt>
                <c:pt idx="6">
                  <c:v>آذرشهر</c:v>
                </c:pt>
                <c:pt idx="7">
                  <c:v>استان</c:v>
                </c:pt>
                <c:pt idx="8">
                  <c:v>اهر</c:v>
                </c:pt>
                <c:pt idx="9">
                  <c:v>تبریز</c:v>
                </c:pt>
                <c:pt idx="10">
                  <c:v>بستان آباد</c:v>
                </c:pt>
                <c:pt idx="11">
                  <c:v>هشترود</c:v>
                </c:pt>
                <c:pt idx="12">
                  <c:v>مرند</c:v>
                </c:pt>
                <c:pt idx="13">
                  <c:v>بناب</c:v>
                </c:pt>
                <c:pt idx="14">
                  <c:v>جلفا</c:v>
                </c:pt>
                <c:pt idx="15">
                  <c:v>عجب شیر</c:v>
                </c:pt>
                <c:pt idx="16">
                  <c:v>ورزقان</c:v>
                </c:pt>
                <c:pt idx="17">
                  <c:v>اسکو</c:v>
                </c:pt>
                <c:pt idx="18">
                  <c:v>چاراویماق</c:v>
                </c:pt>
                <c:pt idx="19">
                  <c:v>هوراند</c:v>
                </c:pt>
              </c:strCache>
            </c:strRef>
          </c:cat>
          <c:val>
            <c:numRef>
              <c:f>'شش ماهه '!$J$2:$J$21</c:f>
              <c:numCache>
                <c:formatCode>0</c:formatCode>
                <c:ptCount val="20"/>
                <c:pt idx="0">
                  <c:v>815.375</c:v>
                </c:pt>
                <c:pt idx="1">
                  <c:v>488.96296296296299</c:v>
                </c:pt>
                <c:pt idx="2">
                  <c:v>410.22222222222223</c:v>
                </c:pt>
                <c:pt idx="3">
                  <c:v>307.79166666666669</c:v>
                </c:pt>
                <c:pt idx="4">
                  <c:v>298.69444444444446</c:v>
                </c:pt>
                <c:pt idx="5">
                  <c:v>284.28571428571428</c:v>
                </c:pt>
                <c:pt idx="6">
                  <c:v>270.84999999999997</c:v>
                </c:pt>
                <c:pt idx="7">
                  <c:v>256.75462962962962</c:v>
                </c:pt>
                <c:pt idx="8">
                  <c:v>242.9722222222222</c:v>
                </c:pt>
                <c:pt idx="9">
                  <c:v>231.96875</c:v>
                </c:pt>
                <c:pt idx="10">
                  <c:v>224</c:v>
                </c:pt>
                <c:pt idx="11">
                  <c:v>198.08333333333334</c:v>
                </c:pt>
                <c:pt idx="12">
                  <c:v>195.1</c:v>
                </c:pt>
                <c:pt idx="13">
                  <c:v>143.3125</c:v>
                </c:pt>
                <c:pt idx="14">
                  <c:v>119.125</c:v>
                </c:pt>
                <c:pt idx="15">
                  <c:v>102.33333333333333</c:v>
                </c:pt>
                <c:pt idx="16">
                  <c:v>72.944444444444443</c:v>
                </c:pt>
                <c:pt idx="17">
                  <c:v>64.5</c:v>
                </c:pt>
                <c:pt idx="18">
                  <c:v>47.416666666666664</c:v>
                </c:pt>
                <c:pt idx="19">
                  <c:v>26.666666666666668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51-4278-AD47-9C64AF607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575672"/>
        <c:axId val="138579592"/>
      </c:barChart>
      <c:catAx>
        <c:axId val="13857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8579592"/>
        <c:crosses val="autoZero"/>
        <c:auto val="1"/>
        <c:lblAlgn val="ctr"/>
        <c:lblOffset val="100"/>
        <c:noMultiLvlLbl val="0"/>
      </c:catAx>
      <c:valAx>
        <c:axId val="138579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38575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7325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C443B0-2220-4FBF-8B22-C9AEC93371AB}" type="datetimeFigureOut">
              <a:rPr lang="fa-IR" smtClean="0"/>
              <a:t>10/12/1443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997325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1B61FD8-6BB3-4D90-BCF4-8033CF34D1F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11682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6849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33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1"/>
          <a:lstStyle>
            <a:lvl1pPr algn="l">
              <a:defRPr sz="1200"/>
            </a:lvl1pPr>
          </a:lstStyle>
          <a:p>
            <a:fld id="{8D25A587-69F1-4B6A-8888-4A9932AE4B31}" type="datetimeFigureOut">
              <a:rPr lang="fa-IR" smtClean="0"/>
              <a:t>10/12/1443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96849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33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1" anchor="b"/>
          <a:lstStyle>
            <a:lvl1pPr algn="l">
              <a:defRPr sz="1200"/>
            </a:lvl1pPr>
          </a:lstStyle>
          <a:p>
            <a:fld id="{9884AD87-0535-43AB-986A-87BE5B4333D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03769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AD87-0535-43AB-986A-87BE5B4333D3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0964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E3536-205A-4920-9A60-65E60E14FB3C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248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E3536-205A-4920-9A60-65E60E14FB3C}" type="slidenum">
              <a:rPr lang="fa-IR" smtClean="0"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368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AD87-0535-43AB-986A-87BE5B4333D3}" type="slidenum">
              <a:rPr lang="fa-IR" smtClean="0"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7420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E3536-205A-4920-9A60-65E60E14FB3C}" type="slidenum">
              <a:rPr lang="fa-IR" smtClean="0"/>
              <a:t>82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185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AD87-0535-43AB-986A-87BE5B4333D3}" type="slidenum">
              <a:rPr lang="fa-IR" smtClean="0"/>
              <a:t>132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191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AD87-0535-43AB-986A-87BE5B4333D3}" type="slidenum">
              <a:rPr lang="fa-IR" smtClean="0"/>
              <a:t>134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1706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AD87-0535-43AB-986A-87BE5B4333D3}" type="slidenum">
              <a:rPr lang="fa-IR" smtClean="0"/>
              <a:t>135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601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9B60-9BB0-4925-BEC7-5ECAEADD4B24}" type="datetime8">
              <a:rPr lang="fa-IR" smtClean="0"/>
              <a:t>9 ژوئيه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2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143C-B86D-4728-B490-589154D7E353}" type="datetime8">
              <a:rPr lang="fa-IR" smtClean="0"/>
              <a:t>9 ژوئيه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358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5D5F-A99A-4F7C-807A-80D4FF5BBA97}" type="datetime8">
              <a:rPr lang="fa-IR" smtClean="0"/>
              <a:t>9 ژوئيه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918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EB0D-972C-4FD9-8B3C-15A3354E8FDC}" type="datetime8">
              <a:rPr lang="fa-IR" smtClean="0"/>
              <a:t>9 ژوئيه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318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A528B-1F46-41E2-A929-A7DA4BB7E807}" type="datetime8">
              <a:rPr lang="fa-IR" smtClean="0"/>
              <a:t>9 ژوئيه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2800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DCD8-209C-43CE-88DE-C7057F600DC2}" type="datetime8">
              <a:rPr lang="fa-IR" smtClean="0"/>
              <a:t>9 ژوئيه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55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8E0B-ED3A-42BE-9B5D-BF9D23BE58C8}" type="datetime8">
              <a:rPr lang="fa-IR" smtClean="0"/>
              <a:t>9 ژوئيه 22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91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F7AF5-F0D8-4B38-87BC-CF2D377B001B}" type="datetime8">
              <a:rPr lang="fa-IR" smtClean="0"/>
              <a:t>9 ژوئيه 22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015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B1F0-2008-4F52-84D1-9E6335BD1EB3}" type="datetime8">
              <a:rPr lang="fa-IR" smtClean="0"/>
              <a:t>9 ژوئيه 22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9961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2590-7DBA-427A-96BF-A8C71FEC16B2}" type="datetime8">
              <a:rPr lang="fa-IR" smtClean="0"/>
              <a:t>9 ژوئيه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245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065-21C5-4A5C-9D52-A288416FF577}" type="datetime8">
              <a:rPr lang="fa-IR" smtClean="0"/>
              <a:t>9 ژوئيه 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14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CC62A-36EF-4420-92CD-80C6209FADC3}" type="datetime8">
              <a:rPr lang="fa-IR" smtClean="0"/>
              <a:t>9 ژوئيه 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A380-5FFF-4463-823A-08FB26BAD8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808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1.xlsx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5" Type="http://schemas.openxmlformats.org/officeDocument/2006/relationships/image" Target="../media/image3.emf"/><Relationship Id="rId10" Type="http://schemas.openxmlformats.org/officeDocument/2006/relationships/package" Target="../embeddings/Microsoft_Excel_Worksheet4.xlsx"/><Relationship Id="rId4" Type="http://schemas.openxmlformats.org/officeDocument/2006/relationships/package" Target="../embeddings/Microsoft_Excel_Worksheet2.xlsx"/><Relationship Id="rId9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4.e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9.docx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Excel_Worksheet10.xlsx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0001" y="2781300"/>
            <a:ext cx="9601196" cy="34628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7200" dirty="0" smtClean="0">
                <a:solidFill>
                  <a:srgbClr val="002060"/>
                </a:solidFill>
                <a:cs typeface="B Aseman" panose="00000400000000000000" pitchFamily="2" charset="-78"/>
              </a:rPr>
              <a:t>گزارش عملکرد</a:t>
            </a:r>
          </a:p>
          <a:p>
            <a:pPr marL="0" indent="0" algn="ctr">
              <a:buNone/>
            </a:pPr>
            <a:r>
              <a:rPr lang="fa-IR" sz="7200" dirty="0" smtClean="0">
                <a:solidFill>
                  <a:srgbClr val="002060"/>
                </a:solidFill>
                <a:cs typeface="B Aseman" panose="00000400000000000000" pitchFamily="2" charset="-78"/>
              </a:rPr>
              <a:t>گروه سلامت دهان ودندان 1400</a:t>
            </a:r>
            <a:endParaRPr lang="fa-IR" sz="7200" dirty="0">
              <a:solidFill>
                <a:srgbClr val="002060"/>
              </a:solidFill>
              <a:cs typeface="B Asema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7849" y="736600"/>
            <a:ext cx="82423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>
                <a:solidFill>
                  <a:srgbClr val="C00000"/>
                </a:solidFill>
                <a:cs typeface="B Titr" panose="00000700000000000000" pitchFamily="2" charset="-78"/>
              </a:rPr>
              <a:t>دانشگاه علوم پزشکی تبریز</a:t>
            </a:r>
          </a:p>
          <a:p>
            <a:pPr algn="ctr"/>
            <a:endParaRPr lang="fa-IR" sz="40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800" dirty="0" smtClean="0">
                <a:solidFill>
                  <a:srgbClr val="C00000"/>
                </a:solidFill>
                <a:cs typeface="B Titr" panose="00000700000000000000" pitchFamily="2" charset="-78"/>
              </a:rPr>
              <a:t>معاونت بهداشت</a:t>
            </a:r>
            <a:endParaRPr lang="fa-IR" sz="28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</a:t>
            </a:fld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507782"/>
            <a:ext cx="1782170" cy="18396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6603" y="179055"/>
            <a:ext cx="11395882" cy="63991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23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190" y="210354"/>
            <a:ext cx="8596668" cy="1320800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>
                <a:solidFill>
                  <a:srgbClr val="C00000"/>
                </a:solidFill>
                <a:cs typeface="B Titr" panose="00000700000000000000" pitchFamily="2" charset="-78"/>
              </a:rPr>
              <a:t>بسته خدمتی سطح دو  ( دندانپزشکان ) </a:t>
            </a:r>
            <a:endParaRPr lang="en-US" sz="3600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942" y="1531154"/>
            <a:ext cx="8596668" cy="46120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معاینه </a:t>
            </a: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دهان ودندان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کشیدن </a:t>
            </a: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دندان </a:t>
            </a:r>
            <a:endParaRPr lang="fa-IR" sz="2400" dirty="0" smtClean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جرمگیری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فیشورسیلانت 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solidFill>
                  <a:schemeClr val="tx1"/>
                </a:solidFill>
                <a:cs typeface="B Titr" panose="00000700000000000000" pitchFamily="2" charset="-78"/>
              </a:rPr>
              <a:t>پالپتومی 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ترمیم دندان </a:t>
            </a:r>
            <a:endParaRPr lang="en-US" sz="24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rgbClr val="002060"/>
                </a:solidFill>
                <a:cs typeface="B Titr" panose="00000700000000000000" pitchFamily="2" charset="-78"/>
              </a:rPr>
              <a:t>سطح ارایه خدمات : مراکز خدمات جامع سلامت دارای واحد دندانپزشکی </a:t>
            </a:r>
            <a:endParaRPr lang="en-US" sz="20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rgbClr val="002060"/>
                </a:solidFill>
                <a:cs typeface="B Titr" panose="00000700000000000000" pitchFamily="2" charset="-78"/>
              </a:rPr>
              <a:t> ارایه دهنده خدمات : دندانپزشکان</a:t>
            </a:r>
            <a:endParaRPr lang="en-US" sz="20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3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989" y="321971"/>
            <a:ext cx="7294451" cy="60137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100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59513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28" y="472640"/>
            <a:ext cx="8971733" cy="62733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101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04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533" y="499099"/>
            <a:ext cx="7854954" cy="58630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102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257677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832" y="275603"/>
            <a:ext cx="8466987" cy="61399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103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80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566" y="386366"/>
            <a:ext cx="8014744" cy="599271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104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34389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23" y="305215"/>
            <a:ext cx="8650974" cy="62733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105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68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438" y="483403"/>
            <a:ext cx="7541570" cy="58352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106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944874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36" y="232376"/>
            <a:ext cx="11335887" cy="62733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107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95710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738" y="798490"/>
            <a:ext cx="8352938" cy="60595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108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239515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338" y="383018"/>
            <a:ext cx="8925059" cy="595842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109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33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67422" y="2768600"/>
            <a:ext cx="9413277" cy="4089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57200" rtl="0">
              <a:spcBef>
                <a:spcPts val="0"/>
              </a:spcBef>
            </a:pPr>
            <a:r>
              <a:rPr lang="fa-IR" sz="3200" spc="50" dirty="0" smtClean="0">
                <a:ln w="11430"/>
                <a:solidFill>
                  <a:srgbClr val="6AAC91">
                    <a:lumMod val="50000"/>
                  </a:srgbClr>
                </a:solidFill>
                <a:effectLst>
                  <a:glow rad="139700">
                    <a:srgbClr val="31B6F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گزارش عملکرد </a:t>
            </a:r>
            <a:endParaRPr lang="en-US" sz="2800" spc="50" dirty="0" smtClean="0">
              <a:ln w="11430"/>
              <a:solidFill>
                <a:srgbClr val="6AAC91">
                  <a:lumMod val="50000"/>
                </a:srgbClr>
              </a:solidFill>
              <a:effectLst>
                <a:glow rad="139700">
                  <a:srgbClr val="31B6F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defTabSz="457200" rtl="0">
              <a:spcBef>
                <a:spcPts val="0"/>
              </a:spcBef>
            </a:pPr>
            <a:endParaRPr lang="fa-IR" sz="3200" spc="50" dirty="0" smtClean="0">
              <a:ln w="11430"/>
              <a:solidFill>
                <a:srgbClr val="6AAC91">
                  <a:lumMod val="50000"/>
                </a:srgbClr>
              </a:solidFill>
              <a:effectLst>
                <a:glow rad="139700">
                  <a:srgbClr val="31B6F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defTabSz="457200" rtl="0">
              <a:spcBef>
                <a:spcPts val="0"/>
              </a:spcBef>
            </a:pPr>
            <a:r>
              <a:rPr lang="fa-IR" sz="3200" spc="50" dirty="0" smtClean="0">
                <a:ln w="11430"/>
                <a:solidFill>
                  <a:srgbClr val="6AAC91">
                    <a:lumMod val="50000"/>
                  </a:srgbClr>
                </a:solidFill>
                <a:effectLst>
                  <a:glow rad="139700">
                    <a:srgbClr val="31B6F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گروه </a:t>
            </a:r>
            <a:r>
              <a:rPr lang="fa-IR" sz="3200" spc="50" dirty="0">
                <a:ln w="11430"/>
                <a:solidFill>
                  <a:srgbClr val="6AAC91">
                    <a:lumMod val="50000"/>
                  </a:srgbClr>
                </a:solidFill>
                <a:effectLst>
                  <a:glow rad="139700">
                    <a:srgbClr val="31B6F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کارشناسی </a:t>
            </a:r>
            <a:r>
              <a:rPr lang="fa-IR" sz="3200" spc="50" dirty="0" smtClean="0">
                <a:ln w="11430"/>
                <a:solidFill>
                  <a:srgbClr val="6AAC91">
                    <a:lumMod val="50000"/>
                  </a:srgbClr>
                </a:solidFill>
                <a:effectLst>
                  <a:glow rad="139700">
                    <a:srgbClr val="31B6F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دهان ودندان 1400</a:t>
            </a:r>
          </a:p>
          <a:p>
            <a:pPr defTabSz="457200" rtl="0">
              <a:spcBef>
                <a:spcPts val="0"/>
              </a:spcBef>
            </a:pPr>
            <a:endParaRPr lang="fa-IR" sz="3200" spc="50" dirty="0">
              <a:ln w="11430"/>
              <a:solidFill>
                <a:srgbClr val="6AAC91">
                  <a:lumMod val="50000"/>
                </a:srgbClr>
              </a:solidFill>
              <a:effectLst>
                <a:glow rad="139700">
                  <a:srgbClr val="31B6F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defTabSz="457200" rtl="0">
              <a:spcBef>
                <a:spcPts val="0"/>
              </a:spcBef>
            </a:pPr>
            <a:r>
              <a:rPr lang="en-US" sz="3200" spc="50" dirty="0" smtClean="0">
                <a:ln w="11430"/>
                <a:solidFill>
                  <a:srgbClr val="6AAC91">
                    <a:lumMod val="50000"/>
                  </a:srgbClr>
                </a:solidFill>
                <a:effectLst>
                  <a:glow rad="139700">
                    <a:srgbClr val="31B6F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</a:p>
          <a:p>
            <a:pPr defTabSz="457200" rtl="0">
              <a:spcBef>
                <a:spcPts val="0"/>
              </a:spcBef>
            </a:pPr>
            <a:r>
              <a:rPr lang="fa-IR" sz="3200" spc="50" dirty="0" smtClean="0">
                <a:ln w="11430"/>
                <a:solidFill>
                  <a:srgbClr val="6AAC91">
                    <a:lumMod val="50000"/>
                  </a:srgbClr>
                </a:solidFill>
                <a:effectLst>
                  <a:glow rad="139700">
                    <a:srgbClr val="31B6F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خدمات سطح یک/ بهورز –مراقب سلامت ماما</a:t>
            </a:r>
          </a:p>
          <a:p>
            <a:pPr defTabSz="457200" rtl="0">
              <a:spcBef>
                <a:spcPts val="0"/>
              </a:spcBef>
            </a:pPr>
            <a:endParaRPr lang="fa-IR" sz="3600" spc="50" dirty="0">
              <a:ln w="11430"/>
              <a:solidFill>
                <a:srgbClr val="6AAC91">
                  <a:lumMod val="50000"/>
                </a:srgbClr>
              </a:solidFill>
              <a:effectLst>
                <a:glow rad="139700">
                  <a:srgbClr val="31B6F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5700" y="1003300"/>
            <a:ext cx="98933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دانشگاه علوم پزشکی تبریز</a:t>
            </a:r>
          </a:p>
          <a:p>
            <a:pPr algn="ct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معاونت بهداشت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41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5" y="257577"/>
            <a:ext cx="7587802" cy="62555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802204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92" y="400419"/>
            <a:ext cx="9234152" cy="59771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19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805" y="331675"/>
            <a:ext cx="7472881" cy="616083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618945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096" y="566670"/>
            <a:ext cx="8951608" cy="59029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27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862" y="287959"/>
            <a:ext cx="7773388" cy="63060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143449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549" y="241867"/>
            <a:ext cx="9053848" cy="602738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72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5218" y="216130"/>
            <a:ext cx="7663120" cy="63176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271388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32" y="138604"/>
            <a:ext cx="10679753" cy="645502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66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5620" y="399246"/>
            <a:ext cx="6976928" cy="57519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369834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" y="124911"/>
            <a:ext cx="9545724" cy="62733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27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0767" y="656822"/>
            <a:ext cx="83197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تعداد خدمات ارایه شده توسط مراقبین سلامت و بهورزان</a:t>
            </a:r>
            <a:endParaRPr lang="fa-IR" sz="24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91" y="1583112"/>
            <a:ext cx="9490837" cy="47017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60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5620" y="414290"/>
            <a:ext cx="7271112" cy="59944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094298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521" y="299483"/>
            <a:ext cx="8847786" cy="58970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93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405" y="437882"/>
            <a:ext cx="7502933" cy="62398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164865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3" y="266578"/>
            <a:ext cx="9197994" cy="62733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3799" y="436410"/>
            <a:ext cx="7103687" cy="58564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6941179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3" y="292336"/>
            <a:ext cx="9880574" cy="62733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98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383191"/>
            <a:ext cx="7047879" cy="58104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277776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5976" y="334851"/>
            <a:ext cx="47651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600" dirty="0" smtClean="0"/>
              <a:t>وزن خدمت به ازای دندانپزشک/هوراند </a:t>
            </a:r>
            <a:r>
              <a:rPr lang="fa-IR" sz="1400" dirty="0" smtClean="0"/>
              <a:t>1400</a:t>
            </a:r>
            <a:endParaRPr lang="fa-I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" y="292336"/>
            <a:ext cx="9957848" cy="62733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5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792" y="1100517"/>
            <a:ext cx="10515600" cy="5080142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پیمایش ملی عوامل خطر بیماریهای غیر </a:t>
            </a:r>
            <a:r>
              <a:rPr lang="fa-IR" sz="4000" dirty="0" smtClean="0">
                <a:solidFill>
                  <a:srgbClr val="002060"/>
                </a:solidFill>
                <a:cs typeface="B Titr" panose="00000700000000000000" pitchFamily="2" charset="-78"/>
              </a:rPr>
              <a:t>واگیر</a:t>
            </a:r>
          </a:p>
          <a:p>
            <a:pPr marL="914400" lvl="2" indent="0" algn="ctr">
              <a:buNone/>
            </a:pPr>
            <a:endParaRPr lang="fa-IR" sz="40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marL="914400" lvl="2" indent="0" algn="ctr">
              <a:buNone/>
            </a:pPr>
            <a:r>
              <a:rPr lang="fa-IR" sz="4000" dirty="0" smtClean="0">
                <a:solidFill>
                  <a:srgbClr val="002060"/>
                </a:solidFill>
                <a:cs typeface="B Titr" panose="00000700000000000000" pitchFamily="2" charset="-78"/>
              </a:rPr>
              <a:t>سلامت دهان ودندان</a:t>
            </a:r>
          </a:p>
          <a:p>
            <a:pPr marL="914400" lvl="2" indent="0" algn="ctr">
              <a:buNone/>
            </a:pPr>
            <a:endParaRPr lang="fa-IR" sz="40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914400" lvl="2" indent="0" algn="ctr">
              <a:buNone/>
            </a:pPr>
            <a:endParaRPr lang="fa-IR" sz="1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914400" lvl="2" indent="0" algn="ctr">
              <a:buNone/>
            </a:pPr>
            <a:endParaRPr lang="fa-IR" sz="1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914400" lvl="2" indent="0" algn="ctr">
              <a:buNone/>
            </a:pPr>
            <a:endParaRPr lang="fa-IR" sz="40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914400" lvl="2" indent="0" algn="ctr">
              <a:buNone/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</a:rPr>
              <a:t>STEPs  2021</a:t>
            </a:r>
            <a:endParaRPr lang="fa-IR" sz="72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endParaRPr lang="fa-IR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952416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>
            <a:normAutofit/>
          </a:bodyPr>
          <a:lstStyle/>
          <a:p>
            <a:pPr lvl="2" algn="r" rtl="1">
              <a:lnSpc>
                <a:spcPct val="90000"/>
              </a:lnSpc>
              <a:spcBef>
                <a:spcPct val="0"/>
              </a:spcBef>
            </a:pPr>
            <a:r>
              <a:rPr lang="fa-IR" sz="3100" dirty="0" smtClean="0">
                <a:solidFill>
                  <a:srgbClr val="FF0000"/>
                </a:solidFill>
                <a:cs typeface="B Titr" panose="00000700000000000000" pitchFamily="2" charset="-78"/>
              </a:rPr>
              <a:t>سوالات  </a:t>
            </a:r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دهان ودندان  / </a:t>
            </a:r>
            <a:r>
              <a:rPr lang="fa-IR" sz="31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STEPs  2021</a:t>
            </a:r>
            <a:r>
              <a:rPr lang="fa-IR" sz="72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72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990" y="1646238"/>
            <a:ext cx="10959153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آیا طی سه ماه گذشته دندا ن درد یا درد در حفره دهان خود داشته اید؟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B Titr" panose="00000700000000000000" pitchFamily="2" charset="-78"/>
              </a:rPr>
              <a:t>کدامیک از موارد زیر را برای رعایت بهداشت دهان ودندان استفاده می کنید؟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cs typeface="B Titr" panose="00000700000000000000" pitchFamily="2" charset="-78"/>
              </a:rPr>
              <a:t>     مسواک              دهانشویه         نخ دندان            هیچکدام</a:t>
            </a:r>
          </a:p>
          <a:p>
            <a:pPr>
              <a:lnSpc>
                <a:spcPct val="150000"/>
              </a:lnSpc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آیا هنگام غذا خوردن ، مسواک زدن ویا استفاده از نخ دندان خونریزی لثه داشته اید؟</a:t>
            </a:r>
          </a:p>
          <a:p>
            <a:pPr marL="0" indent="0">
              <a:lnSpc>
                <a:spcPct val="150000"/>
              </a:lnSpc>
              <a:buNone/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</a:pP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7273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755471"/>
              </p:ext>
            </p:extLst>
          </p:nvPr>
        </p:nvGraphicFramePr>
        <p:xfrm>
          <a:off x="566671" y="515155"/>
          <a:ext cx="10419008" cy="604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79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130</a:t>
            </a:fld>
            <a:endParaRPr lang="fa-I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864" y="313898"/>
            <a:ext cx="9202287" cy="604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a-IR" dirty="0" smtClean="0"/>
          </a:p>
          <a:p>
            <a:endParaRPr lang="fa-IR" dirty="0"/>
          </a:p>
        </p:txBody>
      </p:sp>
      <p:sp>
        <p:nvSpPr>
          <p:cNvPr id="2" name="TextBox 1"/>
          <p:cNvSpPr txBox="1"/>
          <p:nvPr/>
        </p:nvSpPr>
        <p:spPr>
          <a:xfrm>
            <a:off x="5022937" y="651353"/>
            <a:ext cx="2141951" cy="51356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131</a:t>
            </a:fld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13" y="292336"/>
            <a:ext cx="8650974" cy="62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a-IR" dirty="0" smtClean="0"/>
          </a:p>
          <a:p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132</a:t>
            </a:fld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512" y="292336"/>
            <a:ext cx="9789141" cy="62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a-IR" dirty="0" smtClean="0"/>
          </a:p>
          <a:p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133</a:t>
            </a:fld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967" y="265584"/>
            <a:ext cx="9816436" cy="62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894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a-IR" dirty="0" smtClean="0"/>
          </a:p>
          <a:p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134</a:t>
            </a:fld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762" y="265584"/>
            <a:ext cx="9584875" cy="62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7839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a-IR" dirty="0" smtClean="0"/>
          </a:p>
          <a:p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135</a:t>
            </a:fld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977" y="265584"/>
            <a:ext cx="9420651" cy="62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7246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a-IR" dirty="0" smtClean="0"/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" y="96393"/>
            <a:ext cx="9757955" cy="62733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929837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137</a:t>
            </a:fld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12" y="309301"/>
            <a:ext cx="9106753" cy="604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7241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417D99A0-B9E1-4DAE-BA55-97A6905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Toothache experience within three months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Toothache experience within three months</a:t>
            </a:r>
          </a:p>
        </p:txBody>
      </p:sp>
      <p:pic>
        <p:nvPicPr>
          <p:cNvPr id="14" name="Content Placeholder 8">
            <a:extLst>
              <a:ext uri="{FF2B5EF4-FFF2-40B4-BE49-F238E27FC236}">
                <a16:creationId xmlns:a16="http://schemas.microsoft.com/office/drawing/2014/main" xmlns="" id="{CAB4DA7B-3B00-4AB3-853C-23D3A52C7A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8799"/>
            <a:ext cx="5157787" cy="343713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/>
              <a:t>Gum bleeding</a:t>
            </a:r>
            <a:endParaRPr lang="en-US" dirty="0"/>
          </a:p>
        </p:txBody>
      </p:sp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xmlns="" id="{33DA6D68-7EDF-4458-B297-179F874A65B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01" y="2620400"/>
            <a:ext cx="5182985" cy="345393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CC833B1-8626-4891-9356-604E27AF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417D99A0-B9E1-4DAE-BA55-97A6905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Mouthwash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sex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91703239-437B-4506-B8B6-0802273587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8799"/>
            <a:ext cx="5157787" cy="343713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By area of residency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E9225810-DB14-4E40-890E-100F477FC4D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01" y="2620400"/>
            <a:ext cx="5182985" cy="345393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CC833B1-8626-4891-9356-604E27AF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972107"/>
              </p:ext>
            </p:extLst>
          </p:nvPr>
        </p:nvGraphicFramePr>
        <p:xfrm>
          <a:off x="695459" y="350873"/>
          <a:ext cx="9736428" cy="625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57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417D99A0-B9E1-4DAE-BA55-97A6905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Dental floss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sex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37C3D931-D34E-4FA2-A411-2189D0E6C3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8799"/>
            <a:ext cx="5157787" cy="343713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By area of residency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EB0D9D07-4FF7-44B0-B8A9-D8EF7B6CF4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01" y="2620400"/>
            <a:ext cx="5182985" cy="345393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CC833B1-8626-4891-9356-604E27AF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417D99A0-B9E1-4DAE-BA55-97A6905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Tooth brushing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sex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BAF57E6F-B5F0-455A-BBB0-896F2E6FF9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8799"/>
            <a:ext cx="5157787" cy="343713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By area of residency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0353283B-0473-43CA-AF0A-2756CB4F5D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01" y="2620400"/>
            <a:ext cx="5182985" cy="3453938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CC833B1-8626-4891-9356-604E27AF0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34" y="334851"/>
            <a:ext cx="9968968" cy="558943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a-IR" sz="1800" dirty="0">
                <a:solidFill>
                  <a:srgbClr val="FF0000"/>
                </a:solidFill>
                <a:cs typeface="B Titr" panose="00000700000000000000" pitchFamily="2" charset="-78"/>
              </a:rPr>
              <a:t>مشکلات  : </a:t>
            </a:r>
            <a:endParaRPr lang="fa-IR" sz="1800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lvl="0"/>
            <a:endParaRPr lang="en-US" sz="1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0" lvl="0" indent="0">
              <a:buNone/>
            </a:pPr>
            <a:r>
              <a:rPr lang="fa-IR" sz="1800" dirty="0">
                <a:cs typeface="B Titr" panose="00000700000000000000" pitchFamily="2" charset="-78"/>
              </a:rPr>
              <a:t>1-</a:t>
            </a:r>
            <a:r>
              <a:rPr lang="fa-IR" sz="1800" b="1" dirty="0">
                <a:cs typeface="B Titr" panose="00000700000000000000" pitchFamily="2" charset="-78"/>
              </a:rPr>
              <a:t>کمبود اعتبار جهت تامین وارنیش فلوراید مورد نیازگروههای </a:t>
            </a:r>
            <a:r>
              <a:rPr lang="fa-IR" sz="1800" b="1" dirty="0" smtClean="0">
                <a:cs typeface="B Titr" panose="00000700000000000000" pitchFamily="2" charset="-78"/>
              </a:rPr>
              <a:t>هدف ( سطح یک خدمات )</a:t>
            </a:r>
          </a:p>
          <a:p>
            <a:pPr marL="0" lvl="0" indent="0">
              <a:buNone/>
            </a:pPr>
            <a:endParaRPr lang="en-US" sz="1800" dirty="0">
              <a:cs typeface="B Titr" panose="00000700000000000000" pitchFamily="2" charset="-78"/>
            </a:endParaRPr>
          </a:p>
          <a:p>
            <a:pPr marL="0" lvl="0" indent="0">
              <a:buNone/>
            </a:pPr>
            <a:r>
              <a:rPr lang="fa-IR" sz="1800" dirty="0">
                <a:cs typeface="B Titr" panose="00000700000000000000" pitchFamily="2" charset="-78"/>
              </a:rPr>
              <a:t>2-</a:t>
            </a:r>
            <a:r>
              <a:rPr lang="fa-IR" sz="1800" b="1" dirty="0">
                <a:cs typeface="B Titr" panose="00000700000000000000" pitchFamily="2" charset="-78"/>
              </a:rPr>
              <a:t>کمبود اعتبار جهت  تامین وسایل مصرفی مورد نیاز </a:t>
            </a:r>
            <a:r>
              <a:rPr lang="fa-IR" sz="1800" b="1" dirty="0" smtClean="0">
                <a:cs typeface="B Titr" panose="00000700000000000000" pitchFamily="2" charset="-78"/>
              </a:rPr>
              <a:t>دندانپزشکان( سطح دو خدمات )</a:t>
            </a:r>
          </a:p>
          <a:p>
            <a:pPr marL="0" lvl="0" indent="0">
              <a:buNone/>
            </a:pPr>
            <a:endParaRPr lang="fa-IR" sz="1800" b="1" dirty="0" smtClean="0">
              <a:cs typeface="B Titr" panose="00000700000000000000" pitchFamily="2" charset="-78"/>
            </a:endParaRPr>
          </a:p>
          <a:p>
            <a:pPr marL="0" lvl="0" indent="0">
              <a:buNone/>
            </a:pPr>
            <a:r>
              <a:rPr lang="fa-IR" sz="1800" b="1" dirty="0" smtClean="0">
                <a:cs typeface="B Titr" panose="00000700000000000000" pitchFamily="2" charset="-78"/>
              </a:rPr>
              <a:t>3-تامین </a:t>
            </a:r>
            <a:r>
              <a:rPr lang="fa-IR" sz="1800" b="1" dirty="0">
                <a:cs typeface="B Titr" panose="00000700000000000000" pitchFamily="2" charset="-78"/>
              </a:rPr>
              <a:t>نشدن دستیار دندانپزشکی برای واحدهای </a:t>
            </a:r>
            <a:r>
              <a:rPr lang="fa-IR" sz="1800" b="1" dirty="0" smtClean="0">
                <a:cs typeface="B Titr" panose="00000700000000000000" pitchFamily="2" charset="-78"/>
              </a:rPr>
              <a:t>دندانپرشکی</a:t>
            </a:r>
          </a:p>
          <a:p>
            <a:pPr marL="0" lvl="0" indent="0">
              <a:buNone/>
            </a:pPr>
            <a:endParaRPr lang="fa-IR" sz="1800" b="1" dirty="0" smtClean="0">
              <a:cs typeface="B Titr" panose="00000700000000000000" pitchFamily="2" charset="-78"/>
            </a:endParaRPr>
          </a:p>
          <a:p>
            <a:pPr marL="0" lvl="0" indent="0">
              <a:buNone/>
            </a:pPr>
            <a:r>
              <a:rPr lang="fa-IR" sz="1800" b="1" dirty="0" smtClean="0">
                <a:cs typeface="B Titr" panose="00000700000000000000" pitchFamily="2" charset="-78"/>
              </a:rPr>
              <a:t>4-بازنشستگی  اکثر نیروهای رسمی طی دو سال آینده </a:t>
            </a:r>
          </a:p>
          <a:p>
            <a:pPr marL="0" lvl="0" indent="0">
              <a:buNone/>
            </a:pPr>
            <a:endParaRPr lang="fa-IR" sz="1800" b="1" dirty="0" smtClean="0">
              <a:cs typeface="B Titr" panose="00000700000000000000" pitchFamily="2" charset="-78"/>
            </a:endParaRPr>
          </a:p>
          <a:p>
            <a:pPr marL="0" lvl="0" indent="0">
              <a:buNone/>
            </a:pPr>
            <a:r>
              <a:rPr lang="fa-IR" sz="1800" b="1" dirty="0" smtClean="0">
                <a:cs typeface="B Titr" panose="00000700000000000000" pitchFamily="2" charset="-78"/>
              </a:rPr>
              <a:t>5-اعزام مستقیم دندانپزشکان متقاضی  طرح  از وزارت  با وجود عدم اعلام نیاز</a:t>
            </a:r>
          </a:p>
          <a:p>
            <a:pPr marL="0" lvl="0" indent="0">
              <a:buNone/>
            </a:pPr>
            <a:endParaRPr lang="fa-IR" sz="1800" b="1" dirty="0" smtClean="0">
              <a:cs typeface="B Titr" panose="00000700000000000000" pitchFamily="2" charset="-78"/>
            </a:endParaRPr>
          </a:p>
          <a:p>
            <a:pPr marL="0" lvl="0" indent="0">
              <a:buNone/>
            </a:pPr>
            <a:r>
              <a:rPr lang="fa-IR" sz="1800" b="1" dirty="0" smtClean="0">
                <a:cs typeface="B Titr" panose="00000700000000000000" pitchFamily="2" charset="-78"/>
              </a:rPr>
              <a:t>6- توزیع دندانپزشکان طرحی به شهرستان تبریز </a:t>
            </a:r>
          </a:p>
          <a:p>
            <a:pPr marL="0" lvl="0" indent="0">
              <a:buNone/>
            </a:pPr>
            <a:endParaRPr lang="fa-IR" sz="1800" dirty="0" smtClean="0">
              <a:cs typeface="B Titr" panose="00000700000000000000" pitchFamily="2" charset="-78"/>
            </a:endParaRPr>
          </a:p>
          <a:p>
            <a:pPr marL="0" lvl="0" indent="0">
              <a:buNone/>
            </a:pPr>
            <a:r>
              <a:rPr lang="fa-IR" sz="1800" dirty="0" smtClean="0">
                <a:cs typeface="B Titr" panose="00000700000000000000" pitchFamily="2" charset="-78"/>
              </a:rPr>
              <a:t>7- کاهش بار مراجعین به مراکز دندانپزشکی بدلیل افزایش تعرفه خدمات دندانپزشکی</a:t>
            </a:r>
            <a:endParaRPr lang="en-US" sz="1800" dirty="0">
              <a:cs typeface="B Titr" panose="000007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142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06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212" y="373488"/>
            <a:ext cx="10987126" cy="637208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پیشنهادات گروه  سلامت دهان ودندان در خصوص تغییرات و گزارش دهی </a:t>
            </a:r>
            <a:endParaRPr lang="en-US" dirty="0">
              <a:cs typeface="B Titr" panose="00000700000000000000" pitchFamily="2" charset="-78"/>
            </a:endParaRPr>
          </a:p>
          <a:p>
            <a:pPr lvl="0">
              <a:lnSpc>
                <a:spcPct val="17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مجوزجذب و بکار گیری  دندانپزشکان طرحی بصورت پرداخت مبتنی بر عملکرد  بر اساس تعرفه خدمات و زمان سنجی خدمات</a:t>
            </a:r>
            <a:endParaRPr lang="en-US" sz="2400" dirty="0" smtClean="0">
              <a:cs typeface="B Titr" panose="00000700000000000000" pitchFamily="2" charset="-78"/>
            </a:endParaRPr>
          </a:p>
          <a:p>
            <a:pPr lvl="0">
              <a:lnSpc>
                <a:spcPct val="17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مجوز </a:t>
            </a:r>
            <a:r>
              <a:rPr lang="fa-IR" sz="2400" dirty="0">
                <a:cs typeface="B Titr" panose="00000700000000000000" pitchFamily="2" charset="-78"/>
              </a:rPr>
              <a:t>جذب و بکار گیری دندانپزشکان قراردادی  بصورت پرداخت مبتنی </a:t>
            </a:r>
            <a:r>
              <a:rPr lang="fa-IR" sz="2400" dirty="0" smtClean="0">
                <a:cs typeface="B Titr" panose="00000700000000000000" pitchFamily="2" charset="-78"/>
              </a:rPr>
              <a:t>بر </a:t>
            </a:r>
            <a:r>
              <a:rPr lang="fa-IR" sz="2400" dirty="0">
                <a:cs typeface="B Titr" panose="00000700000000000000" pitchFamily="2" charset="-78"/>
              </a:rPr>
              <a:t>عملکرد  بر اساس تعرفه خدمات و زمان سنجی </a:t>
            </a:r>
            <a:r>
              <a:rPr lang="fa-IR" sz="2400" dirty="0" smtClean="0">
                <a:cs typeface="B Titr" panose="00000700000000000000" pitchFamily="2" charset="-78"/>
              </a:rPr>
              <a:t>خدمات</a:t>
            </a:r>
          </a:p>
          <a:p>
            <a:pPr>
              <a:lnSpc>
                <a:spcPct val="170000"/>
              </a:lnSpc>
            </a:pPr>
            <a:r>
              <a:rPr lang="fa-IR" sz="2400" dirty="0">
                <a:cs typeface="B Titr" panose="00000700000000000000" pitchFamily="2" charset="-78"/>
              </a:rPr>
              <a:t>تعیین تکلیف نحوه به کار گیری دندانپزشکان متعهد خدمت مناطق محروم (خصوصی ،دولتی،شهرستانهای مورد نظر)</a:t>
            </a:r>
            <a:endParaRPr lang="en-US" sz="2400" dirty="0">
              <a:cs typeface="B Titr" panose="00000700000000000000" pitchFamily="2" charset="-78"/>
            </a:endParaRPr>
          </a:p>
          <a:p>
            <a:pPr>
              <a:lnSpc>
                <a:spcPct val="170000"/>
              </a:lnSpc>
            </a:pPr>
            <a:r>
              <a:rPr lang="fa-IR" sz="2400" dirty="0">
                <a:cs typeface="B Titr" panose="00000700000000000000" pitchFamily="2" charset="-78"/>
              </a:rPr>
              <a:t>بلوکه نمودن   پست  دندانپزشک طرحی  شهرستان </a:t>
            </a:r>
            <a:r>
              <a:rPr lang="fa-IR" sz="2400" dirty="0" smtClean="0">
                <a:cs typeface="B Titr" panose="00000700000000000000" pitchFamily="2" charset="-78"/>
              </a:rPr>
              <a:t>تبریز</a:t>
            </a:r>
          </a:p>
          <a:p>
            <a:pPr lvl="0">
              <a:lnSpc>
                <a:spcPct val="170000"/>
              </a:lnSpc>
            </a:pPr>
            <a:r>
              <a:rPr lang="fa-IR" sz="2400" b="1" dirty="0" smtClean="0">
                <a:cs typeface="B Titr" panose="00000700000000000000" pitchFamily="2" charset="-78"/>
              </a:rPr>
              <a:t>ممنوعیت </a:t>
            </a:r>
            <a:r>
              <a:rPr lang="fa-IR" sz="2400" b="1" dirty="0">
                <a:cs typeface="B Titr" panose="00000700000000000000" pitchFamily="2" charset="-78"/>
              </a:rPr>
              <a:t>اعزام مستقیم دندانپزشکان متقاضی طرح از اداره طرح وزارت</a:t>
            </a:r>
            <a:endParaRPr lang="en-US" sz="2400" dirty="0">
              <a:cs typeface="B Titr" panose="00000700000000000000" pitchFamily="2" charset="-78"/>
            </a:endParaRPr>
          </a:p>
          <a:p>
            <a:pPr lvl="0">
              <a:lnSpc>
                <a:spcPct val="17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تعیین </a:t>
            </a:r>
            <a:r>
              <a:rPr lang="fa-IR" sz="2400" dirty="0">
                <a:cs typeface="B Titr" panose="00000700000000000000" pitchFamily="2" charset="-78"/>
              </a:rPr>
              <a:t>تکلیف وضعیت تامین مواد ، وسایل مصرفی و تعمیرات </a:t>
            </a:r>
            <a:r>
              <a:rPr lang="fa-IR" sz="2400" dirty="0" smtClean="0">
                <a:cs typeface="B Titr" panose="00000700000000000000" pitchFamily="2" charset="-78"/>
              </a:rPr>
              <a:t>و تجهیزات </a:t>
            </a:r>
            <a:r>
              <a:rPr lang="fa-IR" sz="2400" dirty="0">
                <a:cs typeface="B Titr" panose="00000700000000000000" pitchFamily="2" charset="-78"/>
              </a:rPr>
              <a:t>دندانپزشکان </a:t>
            </a:r>
            <a:r>
              <a:rPr lang="fa-IR" sz="2400" dirty="0" smtClean="0">
                <a:cs typeface="B Titr" panose="00000700000000000000" pitchFamily="2" charset="-78"/>
              </a:rPr>
              <a:t>(</a:t>
            </a:r>
            <a:r>
              <a:rPr lang="fa-IR" sz="2400" dirty="0">
                <a:cs typeface="B Titr" panose="00000700000000000000" pitchFamily="2" charset="-78"/>
              </a:rPr>
              <a:t>استان یا شهرستان؟)</a:t>
            </a:r>
            <a:endParaRPr lang="en-US" sz="2400" dirty="0">
              <a:cs typeface="B Titr" panose="00000700000000000000" pitchFamily="2" charset="-78"/>
            </a:endParaRPr>
          </a:p>
          <a:p>
            <a:pPr lvl="0">
              <a:lnSpc>
                <a:spcPct val="170000"/>
              </a:lnSpc>
            </a:pPr>
            <a:r>
              <a:rPr lang="fa-IR" sz="2400" b="1" dirty="0">
                <a:cs typeface="B Titr" panose="00000700000000000000" pitchFamily="2" charset="-78"/>
              </a:rPr>
              <a:t>تغییر نظام پرداخت دندانپزشکان از حقوق ثابت به  پرداخت مبتنی بر عملکرد ( </a:t>
            </a:r>
            <a:r>
              <a:rPr lang="en-US" sz="2400" b="1" dirty="0">
                <a:cs typeface="B Titr" panose="00000700000000000000" pitchFamily="2" charset="-78"/>
              </a:rPr>
              <a:t>(FFS</a:t>
            </a:r>
            <a:endParaRPr lang="en-US" sz="2400" dirty="0">
              <a:cs typeface="B Titr" panose="00000700000000000000" pitchFamily="2" charset="-78"/>
            </a:endParaRPr>
          </a:p>
          <a:p>
            <a:pPr lvl="0">
              <a:lnSpc>
                <a:spcPct val="170000"/>
              </a:lnSpc>
            </a:pPr>
            <a:r>
              <a:rPr lang="fa-IR" sz="2400" b="1" dirty="0">
                <a:cs typeface="B Titr" panose="00000700000000000000" pitchFamily="2" charset="-78"/>
              </a:rPr>
              <a:t>تعیین تکلیف دندانپزشکان رسمی و طرحی با عملکرد پایین تر از حد انتظار</a:t>
            </a:r>
            <a:endParaRPr lang="en-US" sz="2400" dirty="0">
              <a:cs typeface="B Titr" panose="00000700000000000000" pitchFamily="2" charset="-78"/>
            </a:endParaRPr>
          </a:p>
          <a:p>
            <a:pPr lvl="0">
              <a:lnSpc>
                <a:spcPct val="170000"/>
              </a:lnSpc>
            </a:pPr>
            <a:r>
              <a:rPr lang="fa-IR" sz="2400" b="1" dirty="0">
                <a:cs typeface="B Titr" panose="00000700000000000000" pitchFamily="2" charset="-78"/>
              </a:rPr>
              <a:t>تامین دستیار دندانپزشکی برای واحدهای دندانپرشکی</a:t>
            </a:r>
            <a:endParaRPr lang="en-US" sz="2400" dirty="0">
              <a:cs typeface="B Titr" panose="00000700000000000000" pitchFamily="2" charset="-78"/>
            </a:endParaRPr>
          </a:p>
          <a:p>
            <a:pPr lvl="0">
              <a:lnSpc>
                <a:spcPct val="170000"/>
              </a:lnSpc>
            </a:pPr>
            <a:r>
              <a:rPr lang="fa-IR" sz="2400" b="1" dirty="0" smtClean="0">
                <a:cs typeface="B Titr" panose="00000700000000000000" pitchFamily="2" charset="-78"/>
              </a:rPr>
              <a:t>ایجاد دسترسی جهت ارزیابی و راستی آزمایی خدمات دندانپزشکی درسامانه سیب</a:t>
            </a:r>
            <a:endParaRPr lang="en-US" sz="2400" dirty="0" smtClean="0">
              <a:cs typeface="B Titr" panose="00000700000000000000" pitchFamily="2" charset="-78"/>
            </a:endParaRPr>
          </a:p>
          <a:p>
            <a:pPr lvl="0">
              <a:lnSpc>
                <a:spcPct val="170000"/>
              </a:lnSpc>
            </a:pPr>
            <a:r>
              <a:rPr lang="fa-IR" sz="2400" dirty="0" smtClean="0">
                <a:cs typeface="B Titr" panose="00000700000000000000" pitchFamily="2" charset="-78"/>
              </a:rPr>
              <a:t>ارتقای </a:t>
            </a:r>
            <a:r>
              <a:rPr lang="fa-IR" sz="2400" dirty="0">
                <a:cs typeface="B Titr" panose="00000700000000000000" pitchFamily="2" charset="-78"/>
              </a:rPr>
              <a:t>رتبه و طبقه  کارشناسان شاغل در </a:t>
            </a:r>
            <a:r>
              <a:rPr lang="fa-IR" sz="2400" dirty="0" smtClean="0">
                <a:cs typeface="B Titr" panose="00000700000000000000" pitchFamily="2" charset="-78"/>
              </a:rPr>
              <a:t>ستاد شهرستانها </a:t>
            </a:r>
            <a:r>
              <a:rPr lang="fa-IR" sz="2400" dirty="0">
                <a:cs typeface="B Titr" panose="00000700000000000000" pitchFamily="2" charset="-78"/>
              </a:rPr>
              <a:t>که در پست بلاتصدی مشغول به خدمت هستند </a:t>
            </a:r>
            <a:r>
              <a:rPr lang="fa-IR" sz="2400" dirty="0">
                <a:cs typeface="B Lotus" panose="00000400000000000000" pitchFamily="2" charset="-78"/>
              </a:rPr>
              <a:t>.</a:t>
            </a:r>
            <a:endParaRPr lang="en-US" sz="2400" dirty="0">
              <a:cs typeface="B Lotus" panose="00000400000000000000" pitchFamily="2" charset="-78"/>
            </a:endParaRPr>
          </a:p>
          <a:p>
            <a:pPr>
              <a:lnSpc>
                <a:spcPct val="170000"/>
              </a:lnSpc>
            </a:pPr>
            <a:endParaRPr lang="fa-IR" sz="2400" dirty="0">
              <a:cs typeface="B Lotus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143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74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wallcoo.com/flower/digital_flower_jp_07_1920_1600/images/garden_flower_6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5024430" y="6273250"/>
            <a:ext cx="464347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fa-IR" sz="3200" b="1" dirty="0">
                <a:ln/>
                <a:solidFill>
                  <a:srgbClr val="92D050"/>
                </a:solidFill>
                <a:latin typeface="Arial" charset="0"/>
              </a:rPr>
              <a:t>با تشکر از توجه شما</a:t>
            </a:r>
            <a:endParaRPr lang="en-US" sz="3200" b="1" dirty="0">
              <a:ln/>
              <a:solidFill>
                <a:srgbClr val="92D05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9197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4233"/>
              </p:ext>
            </p:extLst>
          </p:nvPr>
        </p:nvGraphicFramePr>
        <p:xfrm>
          <a:off x="1775732" y="299357"/>
          <a:ext cx="9403130" cy="625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155763"/>
              </p:ext>
            </p:extLst>
          </p:nvPr>
        </p:nvGraphicFramePr>
        <p:xfrm>
          <a:off x="769034" y="258574"/>
          <a:ext cx="10139372" cy="625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73716" y="1446656"/>
            <a:ext cx="56538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تعداد کل مسواک انگشتی تجویز شده 1400    : </a:t>
            </a:r>
            <a:r>
              <a:rPr lang="fa-IR" sz="2400" b="1" dirty="0" smtClean="0">
                <a:solidFill>
                  <a:srgbClr val="FF0000"/>
                </a:solidFill>
              </a:rPr>
              <a:t>75306</a:t>
            </a:r>
            <a:r>
              <a:rPr lang="fa-IR" sz="2400" b="1" dirty="0" smtClean="0"/>
              <a:t> </a:t>
            </a:r>
            <a:endParaRPr lang="fa-IR" b="1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264423"/>
              </p:ext>
            </p:extLst>
          </p:nvPr>
        </p:nvGraphicFramePr>
        <p:xfrm>
          <a:off x="1251076" y="254387"/>
          <a:ext cx="10306340" cy="625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7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95" y="247365"/>
            <a:ext cx="10912839" cy="62733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91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13" y="339973"/>
            <a:ext cx="10606085" cy="6273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2473" y="429914"/>
            <a:ext cx="8394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تبریز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56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26" y="179937"/>
            <a:ext cx="11835066" cy="6475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96980" y="1390919"/>
            <a:ext cx="498412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400" b="1" dirty="0" smtClean="0"/>
              <a:t>تعداد کودکان 6 تا 14وارنیش فلوراید تراپی شده  165323</a:t>
            </a:r>
            <a:endParaRPr lang="fa-IR" sz="1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25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500797"/>
              </p:ext>
            </p:extLst>
          </p:nvPr>
        </p:nvGraphicFramePr>
        <p:xfrm>
          <a:off x="476519" y="270456"/>
          <a:ext cx="11101588" cy="606594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456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45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83531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200" b="1" dirty="0" smtClean="0">
                        <a:solidFill>
                          <a:srgbClr val="C00000"/>
                        </a:solidFill>
                        <a:cs typeface="B Titr" panose="00000700000000000000" pitchFamily="2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dirty="0" smtClean="0">
                          <a:solidFill>
                            <a:srgbClr val="C00000"/>
                          </a:solidFill>
                          <a:cs typeface="B Titr" panose="00000700000000000000" pitchFamily="2" charset="-78"/>
                        </a:rPr>
                        <a:t>دانشگاه علوم پزشکی تبریز</a:t>
                      </a:r>
                    </a:p>
                    <a:p>
                      <a:pPr algn="ctr" rtl="1"/>
                      <a:endParaRPr lang="fa-IR" sz="3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 rtl="1"/>
                      <a:endParaRPr lang="fa-IR" sz="1200" b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fa-IR" sz="8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1599">
                <a:tc>
                  <a:txBody>
                    <a:bodyPr/>
                    <a:lstStyle/>
                    <a:p>
                      <a:pPr algn="r" rtl="1"/>
                      <a:r>
                        <a:rPr lang="fa-IR" sz="2800" b="1" dirty="0" smtClean="0">
                          <a:solidFill>
                            <a:srgbClr val="7030A0"/>
                          </a:solidFill>
                          <a:cs typeface="B Roya" panose="00000400000000000000" pitchFamily="2" charset="-78"/>
                        </a:rPr>
                        <a:t>دکتر بهمن نقی پور </a:t>
                      </a:r>
                      <a:endParaRPr lang="fa-IR" sz="28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sz="2800" b="1" dirty="0" smtClean="0">
                          <a:solidFill>
                            <a:srgbClr val="7030A0"/>
                          </a:solidFill>
                          <a:cs typeface="B Roya" panose="00000400000000000000" pitchFamily="2" charset="-78"/>
                        </a:rPr>
                        <a:t>رییس دانشگاه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504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dirty="0" smtClean="0">
                          <a:solidFill>
                            <a:srgbClr val="7030A0"/>
                          </a:solidFill>
                          <a:cs typeface="B Roya" panose="00000400000000000000" pitchFamily="2" charset="-78"/>
                        </a:rPr>
                        <a:t>دکتر حسین حقائی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dirty="0" smtClean="0">
                          <a:solidFill>
                            <a:srgbClr val="7030A0"/>
                          </a:solidFill>
                          <a:cs typeface="B Roya" panose="00000400000000000000" pitchFamily="2" charset="-78"/>
                        </a:rPr>
                        <a:t>معاون بهداشت دانشگاه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3712"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B Titr" panose="00000700000000000000" pitchFamily="2" charset="-78"/>
                        </a:rPr>
                        <a:t>تهیه و تنظیم</a:t>
                      </a:r>
                    </a:p>
                    <a:p>
                      <a:pPr algn="r" rtl="1"/>
                      <a:endParaRPr lang="fa-IR" sz="2800" b="1" dirty="0" smtClean="0">
                        <a:solidFill>
                          <a:srgbClr val="7030A0"/>
                        </a:solidFill>
                        <a:cs typeface="B Roya" panose="00000400000000000000" pitchFamily="2" charset="-7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2800" b="1" dirty="0" smtClean="0">
                        <a:solidFill>
                          <a:srgbClr val="7030A0"/>
                        </a:solidFill>
                        <a:cs typeface="B Roya" panose="000004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9838">
                <a:tc>
                  <a:txBody>
                    <a:bodyPr/>
                    <a:lstStyle/>
                    <a:p>
                      <a:pPr algn="r" rtl="1"/>
                      <a:r>
                        <a:rPr lang="fa-IR" sz="2800" b="1" dirty="0" smtClean="0">
                          <a:solidFill>
                            <a:srgbClr val="7030A0"/>
                          </a:solidFill>
                          <a:cs typeface="B Roya" panose="00000400000000000000" pitchFamily="2" charset="-78"/>
                        </a:rPr>
                        <a:t>دکتر میکائیل علیپور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dirty="0" smtClean="0">
                          <a:solidFill>
                            <a:srgbClr val="7030A0"/>
                          </a:solidFill>
                          <a:cs typeface="B Roya" panose="00000400000000000000" pitchFamily="2" charset="-78"/>
                        </a:rPr>
                        <a:t>رئیس گروه سلامت دهان ودندان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92223">
                <a:tc>
                  <a:txBody>
                    <a:bodyPr/>
                    <a:lstStyle/>
                    <a:p>
                      <a:pPr algn="r"/>
                      <a:r>
                        <a:rPr lang="fa-IR" sz="2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B Roya" panose="00000400000000000000" pitchFamily="2" charset="-78"/>
                        </a:rPr>
                        <a:t> پروین سیاری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B Roya" panose="00000400000000000000" pitchFamily="2" charset="-78"/>
                        </a:rPr>
                        <a:t>کارشناس سلامت دهان ودندان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2800" b="1" dirty="0" smtClean="0">
                        <a:solidFill>
                          <a:srgbClr val="7030A0"/>
                        </a:solidFill>
                        <a:cs typeface="B Roya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71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13" y="265584"/>
            <a:ext cx="11587397" cy="62733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19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2" y="318094"/>
            <a:ext cx="8650974" cy="62733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61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05" y="318093"/>
            <a:ext cx="9073498" cy="6273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8969" y="1287888"/>
            <a:ext cx="491973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/>
              <a:t>درصد پوشش وارنیش فلوراید تراپی کودکان 14-6 سال</a:t>
            </a:r>
            <a:endParaRPr lang="fa-IR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09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741341"/>
              </p:ext>
            </p:extLst>
          </p:nvPr>
        </p:nvGraphicFramePr>
        <p:xfrm>
          <a:off x="579549" y="373486"/>
          <a:ext cx="10774251" cy="6001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696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36" y="189305"/>
            <a:ext cx="10644722" cy="6273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7895" y="314793"/>
            <a:ext cx="60260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روند سالانه درصد معاینه کودکان 6-14 سال / بهورز و مراقب سلامت</a:t>
            </a:r>
            <a:endParaRPr lang="fa-IR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88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85" y="296003"/>
            <a:ext cx="10896371" cy="6273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1677" y="1159098"/>
            <a:ext cx="534654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400" b="1" dirty="0" smtClean="0"/>
              <a:t>تعداد کل معاینه دهان ودندان کودکان 14-6 سال / 1400    : </a:t>
            </a:r>
            <a:r>
              <a:rPr lang="fa-IR" sz="1400" b="1" dirty="0" smtClean="0">
                <a:solidFill>
                  <a:srgbClr val="FF0000"/>
                </a:solidFill>
              </a:rPr>
              <a:t>278196</a:t>
            </a:r>
            <a:endParaRPr lang="fa-IR" sz="1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79" y="230264"/>
            <a:ext cx="10965428" cy="6273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1" y="614596"/>
            <a:ext cx="2128603" cy="86943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75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52" y="240821"/>
            <a:ext cx="11347555" cy="62733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43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4" y="167426"/>
            <a:ext cx="11057462" cy="6267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42923" y="1385641"/>
            <a:ext cx="42757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/>
              <a:t>درصد پوشش معاینه کودکان 14-6 سال</a:t>
            </a:r>
            <a:endParaRPr lang="fa-IR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19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420" y="1160660"/>
            <a:ext cx="8614282" cy="55968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84101" y="491423"/>
            <a:ext cx="8036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برآورد اعتبار مورد نیاز جهت انجام خدمات سطح یک / شهری  / بهورز و مراقب سلامت </a:t>
            </a:r>
            <a:endParaRPr lang="fa-IR" sz="20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6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230332"/>
              </p:ext>
            </p:extLst>
          </p:nvPr>
        </p:nvGraphicFramePr>
        <p:xfrm>
          <a:off x="1135449" y="347935"/>
          <a:ext cx="10383051" cy="6264175"/>
        </p:xfrm>
        <a:graphic>
          <a:graphicData uri="http://schemas.openxmlformats.org/drawingml/2006/table">
            <a:tbl>
              <a:tblPr rtl="1" firstRow="1" bandRow="1">
                <a:tableStyleId>{793D81CF-94F2-401A-BA57-92F5A7B2D0C5}</a:tableStyleId>
              </a:tblPr>
              <a:tblGrid>
                <a:gridCol w="6481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1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فهرست</a:t>
                      </a:r>
                      <a:endParaRPr lang="fa-IR" sz="2800" dirty="0">
                        <a:solidFill>
                          <a:srgbClr val="FF000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fa-IR" sz="2400" dirty="0">
                        <a:solidFill>
                          <a:srgbClr val="FF000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167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Compset" panose="00000400000000000000" pitchFamily="2" charset="-78"/>
                        </a:rPr>
                        <a:t>عنوان</a:t>
                      </a:r>
                      <a:endParaRPr lang="fa-IR" sz="2400" b="1" dirty="0">
                        <a:solidFill>
                          <a:srgbClr val="FF0000"/>
                        </a:solidFill>
                        <a:cs typeface="B Compset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Compset" panose="00000400000000000000" pitchFamily="2" charset="-78"/>
                        </a:rPr>
                        <a:t>شماره صفحه</a:t>
                      </a:r>
                      <a:endParaRPr lang="fa-IR" sz="2400" b="1" dirty="0">
                        <a:solidFill>
                          <a:srgbClr val="FF0000"/>
                        </a:solidFill>
                        <a:cs typeface="B Compset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493057"/>
                  </a:ext>
                </a:extLst>
              </a:tr>
              <a:tr h="35265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اطلاعات جمعیتی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4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65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اطلاعات ساختاری و تجهیزات 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7-5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65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گروههای هدف برنامه و بسته خدمتی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10-8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3931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گزارش خدمات سطح یک گروه سلامت دهان و دندان/بهورز و مراقب سلامت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35-11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39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گزارش خدمات سطح دو گروه سلامت دهان و دندان / دندانپزشکی</a:t>
                      </a:r>
                    </a:p>
                    <a:p>
                      <a:pPr algn="ctr" rtl="1"/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46-36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65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تحلیل  ارزش ریالی خدمات دندانپزشکی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57-47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65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تحلیل خدمات دندانپزشکی به تفکیک نوع خدمت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86-58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65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شاخص های سلامت دهان ودندان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92-87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265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لیست اقلام مصرفی دندانپزشکی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93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2657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گزارش عملکرد خدمات دندانپزشکی به تفکیک شهرستانها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132-94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12096">
                <a:tc>
                  <a:txBody>
                    <a:bodyPr/>
                    <a:lstStyle/>
                    <a:p>
                      <a:pPr marL="914400" marR="0" lvl="2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smtClean="0">
                          <a:cs typeface="B Compset" panose="00000400000000000000" pitchFamily="2" charset="-78"/>
                        </a:rPr>
                        <a:t>پیمایش ملی عوامل خطر بیماریهای غیر واگیر/سلامت دهان ودندان</a:t>
                      </a:r>
                      <a:r>
                        <a:rPr lang="en-US" sz="1600" b="1" kern="1200" dirty="0" smtClean="0">
                          <a:cs typeface="B Compset" panose="00000400000000000000" pitchFamily="2" charset="-78"/>
                        </a:rPr>
                        <a:t>STEPs  2021</a:t>
                      </a:r>
                      <a:endParaRPr lang="fa-IR" sz="1600" b="1" kern="1200" dirty="0" smtClean="0">
                        <a:cs typeface="B Compset" panose="00000400000000000000" pitchFamily="2" charset="-78"/>
                      </a:endParaRPr>
                    </a:p>
                    <a:p>
                      <a:pPr algn="ctr" rtl="1"/>
                      <a:endParaRPr lang="fa-IR" sz="10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146-133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2661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 smtClean="0">
                          <a:cs typeface="B Compset" panose="00000400000000000000" pitchFamily="2" charset="-78"/>
                        </a:rPr>
                        <a:t>مشکلات و پیشنهادات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smtClean="0">
                          <a:cs typeface="B Compset" panose="00000400000000000000" pitchFamily="2" charset="-78"/>
                        </a:rPr>
                        <a:t>148-147</a:t>
                      </a:r>
                      <a:endParaRPr lang="fa-IR" sz="1800" b="1" dirty="0">
                        <a:cs typeface="B Compset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5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101" y="1384341"/>
            <a:ext cx="8113144" cy="5353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4101" y="491423"/>
            <a:ext cx="8036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برآورد اعتبار مورد نیاز جهت انجام خدمات سطح یک / روستایی / بهورز و مراقب سلامت </a:t>
            </a:r>
            <a:endParaRPr lang="fa-IR" sz="2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33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95" y="1133343"/>
            <a:ext cx="8039684" cy="53061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4101" y="491423"/>
            <a:ext cx="8036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برآورد اعتبار مورد نیاز جهت انجام خدمات سطح یک / بهورز و مراقب سلامت </a:t>
            </a:r>
            <a:endParaRPr lang="fa-IR" sz="20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65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267422" y="2768600"/>
            <a:ext cx="9413277" cy="4089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57200" rtl="0">
              <a:spcBef>
                <a:spcPts val="0"/>
              </a:spcBef>
            </a:pPr>
            <a:r>
              <a:rPr lang="fa-IR" sz="3200" spc="50" dirty="0" smtClean="0">
                <a:ln w="11430"/>
                <a:solidFill>
                  <a:srgbClr val="6AAC91">
                    <a:lumMod val="50000"/>
                  </a:srgbClr>
                </a:solidFill>
                <a:effectLst>
                  <a:glow rad="139700">
                    <a:srgbClr val="31B6F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گزارش عملکرد </a:t>
            </a:r>
            <a:endParaRPr lang="en-US" sz="2800" spc="50" dirty="0" smtClean="0">
              <a:ln w="11430"/>
              <a:solidFill>
                <a:srgbClr val="6AAC91">
                  <a:lumMod val="50000"/>
                </a:srgbClr>
              </a:solidFill>
              <a:effectLst>
                <a:glow rad="139700">
                  <a:srgbClr val="31B6F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defTabSz="457200" rtl="0">
              <a:spcBef>
                <a:spcPts val="0"/>
              </a:spcBef>
            </a:pPr>
            <a:endParaRPr lang="fa-IR" sz="3200" spc="50" dirty="0" smtClean="0">
              <a:ln w="11430"/>
              <a:solidFill>
                <a:srgbClr val="6AAC91">
                  <a:lumMod val="50000"/>
                </a:srgbClr>
              </a:solidFill>
              <a:effectLst>
                <a:glow rad="139700">
                  <a:srgbClr val="31B6F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defTabSz="457200" rtl="0">
              <a:spcBef>
                <a:spcPts val="0"/>
              </a:spcBef>
            </a:pPr>
            <a:r>
              <a:rPr lang="fa-IR" sz="3200" spc="50" dirty="0" smtClean="0">
                <a:ln w="11430"/>
                <a:solidFill>
                  <a:srgbClr val="6AAC91">
                    <a:lumMod val="50000"/>
                  </a:srgbClr>
                </a:solidFill>
                <a:effectLst>
                  <a:glow rad="139700">
                    <a:srgbClr val="31B6F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گروه </a:t>
            </a:r>
            <a:r>
              <a:rPr lang="fa-IR" sz="3200" spc="50" dirty="0">
                <a:ln w="11430"/>
                <a:solidFill>
                  <a:srgbClr val="6AAC91">
                    <a:lumMod val="50000"/>
                  </a:srgbClr>
                </a:solidFill>
                <a:effectLst>
                  <a:glow rad="139700">
                    <a:srgbClr val="31B6F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کارشناسی </a:t>
            </a:r>
            <a:r>
              <a:rPr lang="fa-IR" sz="3200" spc="50" dirty="0" smtClean="0">
                <a:ln w="11430"/>
                <a:solidFill>
                  <a:srgbClr val="6AAC91">
                    <a:lumMod val="50000"/>
                  </a:srgbClr>
                </a:solidFill>
                <a:effectLst>
                  <a:glow rad="139700">
                    <a:srgbClr val="31B6F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دهان ودندان 1400</a:t>
            </a:r>
          </a:p>
          <a:p>
            <a:pPr defTabSz="457200" rtl="0">
              <a:spcBef>
                <a:spcPts val="0"/>
              </a:spcBef>
            </a:pPr>
            <a:endParaRPr lang="fa-IR" sz="3200" spc="50" dirty="0">
              <a:ln w="11430"/>
              <a:solidFill>
                <a:srgbClr val="6AAC91">
                  <a:lumMod val="50000"/>
                </a:srgbClr>
              </a:solidFill>
              <a:effectLst>
                <a:glow rad="139700">
                  <a:srgbClr val="31B6F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  <a:p>
            <a:pPr defTabSz="457200" rtl="0">
              <a:spcBef>
                <a:spcPts val="0"/>
              </a:spcBef>
            </a:pPr>
            <a:r>
              <a:rPr lang="en-US" sz="3200" spc="50" dirty="0" smtClean="0">
                <a:ln w="11430"/>
                <a:solidFill>
                  <a:srgbClr val="6AAC91">
                    <a:lumMod val="50000"/>
                  </a:srgbClr>
                </a:solidFill>
                <a:effectLst>
                  <a:glow rad="139700">
                    <a:srgbClr val="31B6F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 </a:t>
            </a:r>
          </a:p>
          <a:p>
            <a:pPr defTabSz="457200" rtl="0">
              <a:spcBef>
                <a:spcPts val="0"/>
              </a:spcBef>
            </a:pPr>
            <a:r>
              <a:rPr lang="fa-IR" sz="3200" spc="50" dirty="0" smtClean="0">
                <a:ln w="11430"/>
                <a:solidFill>
                  <a:srgbClr val="6AAC91">
                    <a:lumMod val="50000"/>
                  </a:srgbClr>
                </a:solidFill>
                <a:effectLst>
                  <a:glow rad="139700">
                    <a:srgbClr val="31B6F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خدمات سطح 2/ خدمات دندانپزشکی</a:t>
            </a:r>
          </a:p>
          <a:p>
            <a:pPr defTabSz="457200" rtl="0">
              <a:spcBef>
                <a:spcPts val="0"/>
              </a:spcBef>
            </a:pPr>
            <a:endParaRPr lang="fa-IR" sz="3600" spc="50" dirty="0">
              <a:ln w="11430"/>
              <a:solidFill>
                <a:srgbClr val="6AAC91">
                  <a:lumMod val="50000"/>
                </a:srgbClr>
              </a:solidFill>
              <a:effectLst>
                <a:glow rad="139700">
                  <a:srgbClr val="31B6F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5700" y="1003300"/>
            <a:ext cx="98933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دانشگاه علوم پزشکی تبریز</a:t>
            </a:r>
          </a:p>
          <a:p>
            <a:pPr algn="ct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معاونت بهداشت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6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656" y="1004552"/>
            <a:ext cx="10245860" cy="5359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656" y="437882"/>
            <a:ext cx="70061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تعداد خدمات دندانپزشکی / 1400 </a:t>
            </a:r>
            <a:endParaRPr lang="fa-IR" sz="20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68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43" y="202184"/>
            <a:ext cx="10628253" cy="6273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9273" y="314794"/>
            <a:ext cx="87392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روند سالانه شاخص وزن خدمتی دندانپزشکان </a:t>
            </a:r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54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9" y="357500"/>
            <a:ext cx="10456816" cy="6273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9273" y="314794"/>
            <a:ext cx="87392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روند سالانه وزن کشیدن دندان از کل وزن خدمتی دندانپزشکان </a:t>
            </a:r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62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994283"/>
              </p:ext>
            </p:extLst>
          </p:nvPr>
        </p:nvGraphicFramePr>
        <p:xfrm>
          <a:off x="791571" y="299357"/>
          <a:ext cx="10918208" cy="625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6658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39" y="286558"/>
            <a:ext cx="11231449" cy="6273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4381" y="764499"/>
            <a:ext cx="106430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cs typeface="B Titr" panose="00000700000000000000" pitchFamily="2" charset="-78"/>
              </a:rPr>
              <a:t>وزن خدمت به ازای دندانپزشک / ماهانه 1400</a:t>
            </a:r>
            <a:endParaRPr lang="fa-IR" sz="24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51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262" y="218425"/>
            <a:ext cx="10643016" cy="6137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8984" y="724004"/>
            <a:ext cx="106430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وزن خدمت به ازای دندانپزشک / سالانه شهرستان   /  1400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51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824248" y="300302"/>
          <a:ext cx="9835774" cy="625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14400" y="206062"/>
            <a:ext cx="99940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وزن خدمت به ازای دندانپزشک /به تفکیک وضعیت اشتغال دندانپزشک (رسمی/طرحی/قراردادی) / 1400 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39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70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46988" y="1107580"/>
            <a:ext cx="76500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اطلاعات جمعیتی وگروه هدف / دانشگاه علوم پزشکی تبریز / معاونت بهداشت</a:t>
            </a:r>
            <a:endParaRPr lang="fa-IR" sz="20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917553"/>
              </p:ext>
            </p:extLst>
          </p:nvPr>
        </p:nvGraphicFramePr>
        <p:xfrm>
          <a:off x="1043188" y="2434658"/>
          <a:ext cx="9878098" cy="3322197"/>
        </p:xfrm>
        <a:graphic>
          <a:graphicData uri="http://schemas.openxmlformats.org/drawingml/2006/table">
            <a:tbl>
              <a:tblPr rtl="1">
                <a:tableStyleId>{5940675A-B579-460E-94D1-54222C63F5DA}</a:tableStyleId>
              </a:tblPr>
              <a:tblGrid>
                <a:gridCol w="2305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0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80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038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0627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effectLst/>
                        </a:rPr>
                        <a:t>جمعیت </a:t>
                      </a:r>
                      <a:r>
                        <a:rPr lang="fa-IR" sz="2000" b="1" u="none" strike="noStrike" dirty="0" smtClean="0">
                          <a:effectLst/>
                        </a:rPr>
                        <a:t>دانشگاه تبریز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 smtClean="0">
                          <a:effectLst/>
                        </a:rPr>
                        <a:t>تعداد کودکان  </a:t>
                      </a:r>
                      <a:r>
                        <a:rPr lang="fa-IR" sz="2000" b="1" u="none" strike="noStrike" dirty="0">
                          <a:effectLst/>
                        </a:rPr>
                        <a:t>14-6 سال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 smtClean="0">
                          <a:effectLst/>
                        </a:rPr>
                        <a:t>تعدادکودکان   </a:t>
                      </a:r>
                      <a:r>
                        <a:rPr lang="fa-IR" sz="2000" b="1" u="none" strike="noStrike" dirty="0">
                          <a:effectLst/>
                        </a:rPr>
                        <a:t>6-3 سال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effectLst/>
                        </a:rPr>
                        <a:t>تعداد کودکان یکماه تا 24 ماه</a:t>
                      </a:r>
                      <a:endParaRPr lang="fa-IR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1592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4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3831277</a:t>
                      </a:r>
                      <a:endParaRPr lang="fa-IR" sz="4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4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481641</a:t>
                      </a:r>
                      <a:endParaRPr lang="fa-IR" sz="4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4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170365</a:t>
                      </a:r>
                      <a:endParaRPr lang="fa-IR" sz="4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4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83283</a:t>
                      </a:r>
                      <a:endParaRPr lang="fa-IR" sz="4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28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89" y="284784"/>
            <a:ext cx="10904740" cy="62611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9944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536365"/>
              </p:ext>
            </p:extLst>
          </p:nvPr>
        </p:nvGraphicFramePr>
        <p:xfrm>
          <a:off x="655093" y="299357"/>
          <a:ext cx="11000095" cy="625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38734" y="1733265"/>
            <a:ext cx="88164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cs typeface="B Lotus" panose="00000400000000000000" pitchFamily="2" charset="-78"/>
              </a:rPr>
              <a:t>نحوه محاسبه :اختلاف جمع وزنی با اکانت راهبر سامانه و دندانپزشک تقسیم بر 12 ماه کاری تقسیم بر تعداد دندانپزشک</a:t>
            </a:r>
            <a:endParaRPr lang="fa-IR" b="1" dirty="0">
              <a:cs typeface="B Lotus" panose="000004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8751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921111"/>
              </p:ext>
            </p:extLst>
          </p:nvPr>
        </p:nvGraphicFramePr>
        <p:xfrm>
          <a:off x="888627" y="190175"/>
          <a:ext cx="10316184" cy="625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42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5625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72761"/>
            <a:ext cx="10515600" cy="397957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sz="6000" dirty="0" smtClean="0">
                <a:solidFill>
                  <a:srgbClr val="002060"/>
                </a:solidFill>
                <a:cs typeface="B Titr" panose="00000700000000000000" pitchFamily="2" charset="-78"/>
              </a:rPr>
              <a:t>تحلیل ارزش ریالی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6000" dirty="0" smtClean="0">
                <a:solidFill>
                  <a:srgbClr val="002060"/>
                </a:solidFill>
                <a:cs typeface="B Titr" panose="00000700000000000000" pitchFamily="2" charset="-78"/>
              </a:rPr>
              <a:t>خدمات دندانپزشکی1400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43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6547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82" y="721218"/>
            <a:ext cx="10268188" cy="53293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45195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34414" y="1526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2800" dirty="0" smtClean="0">
                <a:solidFill>
                  <a:srgbClr val="FF0000"/>
                </a:solidFill>
                <a:cs typeface="B Titr" panose="00000700000000000000" pitchFamily="2" charset="-78"/>
              </a:rPr>
              <a:t>تعداد خدمات مورد </a:t>
            </a:r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انتظار(تعداد دندانپزشک / 90)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14" y="1102822"/>
            <a:ext cx="10123201" cy="51729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36910" y="5722995"/>
            <a:ext cx="734518" cy="3747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45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0752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16804"/>
              </p:ext>
            </p:extLst>
          </p:nvPr>
        </p:nvGraphicFramePr>
        <p:xfrm>
          <a:off x="1775732" y="299357"/>
          <a:ext cx="8640536" cy="625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46</a:t>
            </a:fld>
            <a:endParaRPr lang="fa-IR"/>
          </a:p>
        </p:txBody>
      </p:sp>
      <p:sp>
        <p:nvSpPr>
          <p:cNvPr id="5" name="Rounded Rectangle 4"/>
          <p:cNvSpPr/>
          <p:nvPr/>
        </p:nvSpPr>
        <p:spPr>
          <a:xfrm>
            <a:off x="7442390" y="1323833"/>
            <a:ext cx="1364105" cy="12686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accent6">
                    <a:lumMod val="50000"/>
                  </a:schemeClr>
                </a:solidFill>
              </a:rPr>
              <a:t>115903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</a:rPr>
              <a:t>تعداد </a:t>
            </a: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</a:rPr>
              <a:t>خدمت انجام شده</a:t>
            </a:r>
            <a:endParaRPr lang="fa-IR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806495" y="1323833"/>
            <a:ext cx="1376595" cy="12686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1" dirty="0" smtClean="0">
                <a:solidFill>
                  <a:schemeClr val="accent6">
                    <a:lumMod val="50000"/>
                  </a:schemeClr>
                </a:solidFill>
              </a:rPr>
              <a:t>2055007</a:t>
            </a:r>
            <a:r>
              <a:rPr lang="fa-IR" sz="1600" b="1" dirty="0" smtClean="0">
                <a:solidFill>
                  <a:schemeClr val="accent6">
                    <a:lumMod val="50000"/>
                  </a:schemeClr>
                </a:solidFill>
              </a:rPr>
              <a:t>جمع وزن خدمتی/انجام شده</a:t>
            </a:r>
            <a:endParaRPr lang="fa-IR" sz="105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317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246691"/>
              </p:ext>
            </p:extLst>
          </p:nvPr>
        </p:nvGraphicFramePr>
        <p:xfrm>
          <a:off x="1236372" y="222778"/>
          <a:ext cx="9607759" cy="6283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704134"/>
              </p:ext>
            </p:extLst>
          </p:nvPr>
        </p:nvGraphicFramePr>
        <p:xfrm>
          <a:off x="1775732" y="299357"/>
          <a:ext cx="9674740" cy="625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47</a:t>
            </a:fld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7227291" y="971000"/>
            <a:ext cx="2009344" cy="13658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rgbClr val="FF3300"/>
                </a:solidFill>
              </a:rPr>
              <a:t>310500</a:t>
            </a:r>
          </a:p>
          <a:p>
            <a:pPr algn="ctr"/>
            <a:r>
              <a:rPr lang="fa-IR" sz="1600" b="1" dirty="0" smtClean="0">
                <a:solidFill>
                  <a:srgbClr val="FF3300"/>
                </a:solidFill>
              </a:rPr>
              <a:t>تعدادخدمت</a:t>
            </a:r>
          </a:p>
          <a:p>
            <a:pPr algn="ctr"/>
            <a:r>
              <a:rPr lang="fa-IR" sz="1600" b="1" dirty="0" smtClean="0">
                <a:solidFill>
                  <a:srgbClr val="FF3300"/>
                </a:solidFill>
              </a:rPr>
              <a:t>مورد انتظار</a:t>
            </a:r>
            <a:endParaRPr lang="fa-IR" sz="1600" b="1" dirty="0">
              <a:solidFill>
                <a:srgbClr val="FF33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36635" y="971000"/>
            <a:ext cx="1882155" cy="13317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1" dirty="0" smtClean="0">
                <a:solidFill>
                  <a:srgbClr val="FF3300"/>
                </a:solidFill>
              </a:rPr>
              <a:t>6412500</a:t>
            </a:r>
          </a:p>
          <a:p>
            <a:pPr algn="ctr"/>
            <a:r>
              <a:rPr lang="fa-IR" sz="2000" b="1" dirty="0" smtClean="0">
                <a:solidFill>
                  <a:srgbClr val="FF3300"/>
                </a:solidFill>
              </a:rPr>
              <a:t>جمع وزن </a:t>
            </a:r>
          </a:p>
          <a:p>
            <a:pPr algn="ctr"/>
            <a:endParaRPr lang="fa-IR" sz="2000" b="1" dirty="0">
              <a:solidFill>
                <a:srgbClr val="FF3300"/>
              </a:solidFill>
            </a:endParaRPr>
          </a:p>
          <a:p>
            <a:pPr algn="ctr"/>
            <a:r>
              <a:rPr lang="fa-IR" sz="1600" b="1" dirty="0" smtClean="0">
                <a:solidFill>
                  <a:srgbClr val="FF3300"/>
                </a:solidFill>
              </a:rPr>
              <a:t>خدمتی/موردانتظار</a:t>
            </a:r>
            <a:endParaRPr lang="fa-IR" sz="16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17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823" y="559774"/>
            <a:ext cx="10515600" cy="1325563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سیستم مدیریت درآمد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(سامانه پذیرش / 1400)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630517"/>
              </p:ext>
            </p:extLst>
          </p:nvPr>
        </p:nvGraphicFramePr>
        <p:xfrm>
          <a:off x="760696" y="2630437"/>
          <a:ext cx="10784173" cy="2781012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415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8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30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70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72015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dirty="0" smtClean="0">
                          <a:cs typeface="B Titr" panose="00000700000000000000" pitchFamily="2" charset="-78"/>
                        </a:rPr>
                        <a:t>تعدادخدمت انجام شده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dirty="0" smtClean="0">
                          <a:cs typeface="B Titr" panose="00000700000000000000" pitchFamily="2" charset="-78"/>
                        </a:rPr>
                        <a:t>تعداد افراد خدمت گیرنده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dirty="0" smtClean="0">
                          <a:cs typeface="B Titr" panose="00000700000000000000" pitchFamily="2" charset="-78"/>
                        </a:rPr>
                        <a:t>خالص دریافتی (صندوق</a:t>
                      </a:r>
                      <a:r>
                        <a:rPr lang="fa-IR" baseline="0" dirty="0" smtClean="0">
                          <a:cs typeface="B Titr" panose="00000700000000000000" pitchFamily="2" charset="-78"/>
                        </a:rPr>
                        <a:t> پذیرش)/ ریال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a-IR" dirty="0" smtClean="0">
                          <a:cs typeface="B Titr" panose="00000700000000000000" pitchFamily="2" charset="-78"/>
                        </a:rPr>
                        <a:t>خالص دریافتی</a:t>
                      </a:r>
                      <a:r>
                        <a:rPr lang="fa-IR" baseline="0" dirty="0" smtClean="0">
                          <a:cs typeface="B Titr" panose="00000700000000000000" pitchFamily="2" charset="-78"/>
                        </a:rPr>
                        <a:t> / میلیون تومان</a:t>
                      </a:r>
                      <a:endParaRPr lang="fa-IR" dirty="0"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8997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dirty="0" smtClean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115903</a:t>
                      </a:r>
                      <a:endParaRPr lang="fa-IR" dirty="0">
                        <a:solidFill>
                          <a:srgbClr val="FF000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dirty="0" smtClean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54406</a:t>
                      </a:r>
                      <a:endParaRPr lang="fa-IR" dirty="0">
                        <a:solidFill>
                          <a:srgbClr val="FF000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dirty="0" smtClean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21136333268</a:t>
                      </a:r>
                      <a:endParaRPr lang="fa-IR" dirty="0">
                        <a:solidFill>
                          <a:srgbClr val="FF000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a-IR" dirty="0" smtClean="0">
                          <a:solidFill>
                            <a:srgbClr val="FF0000"/>
                          </a:solidFill>
                          <a:cs typeface="B Titr" panose="00000700000000000000" pitchFamily="2" charset="-78"/>
                        </a:rPr>
                        <a:t>2114</a:t>
                      </a:r>
                      <a:endParaRPr lang="fa-IR" dirty="0">
                        <a:solidFill>
                          <a:srgbClr val="FF0000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48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28743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77874" y="122195"/>
            <a:ext cx="50738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1600" dirty="0">
                <a:solidFill>
                  <a:srgbClr val="FF0000"/>
                </a:solidFill>
                <a:cs typeface="B Titr" panose="00000700000000000000" pitchFamily="2" charset="-78"/>
              </a:rPr>
              <a:t>سیستم مدیریت درآمد (سامانه پذیرش / </a:t>
            </a:r>
            <a:r>
              <a:rPr lang="fa-IR" sz="1600" dirty="0" smtClean="0">
                <a:solidFill>
                  <a:srgbClr val="FF0000"/>
                </a:solidFill>
                <a:cs typeface="B Titr" panose="00000700000000000000" pitchFamily="2" charset="-78"/>
              </a:rPr>
              <a:t>1400)به تفکیک شهرستان ها</a:t>
            </a:r>
            <a:endParaRPr lang="fa-IR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76" y="446894"/>
            <a:ext cx="9306822" cy="62803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49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158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759010"/>
              </p:ext>
            </p:extLst>
          </p:nvPr>
        </p:nvGraphicFramePr>
        <p:xfrm>
          <a:off x="1528997" y="299804"/>
          <a:ext cx="9203961" cy="6236157"/>
        </p:xfrm>
        <a:graphic>
          <a:graphicData uri="http://schemas.openxmlformats.org/drawingml/2006/table">
            <a:tbl>
              <a:tblPr rtl="1"/>
              <a:tblGrid>
                <a:gridCol w="6496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7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3081"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B Titr" panose="00000700000000000000" pitchFamily="2" charset="-78"/>
                        </a:rPr>
                        <a:t>اطلاعات ساختاری وتعداد نیروی انسانی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207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مراکز دندانپزشکی 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1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دندانپزشک 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21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نیروی رسمی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1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نیروی طرحی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1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a-IR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نیروی قراردادی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21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بهورز    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1433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21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مراقب سلامت  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1297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21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مربی ناظر   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212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800" b="1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خانه های بهداشت 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856</a:t>
                      </a:r>
                    </a:p>
                  </a:txBody>
                  <a:tcPr marL="6485" marR="6485" marT="64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4668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50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154" y="271681"/>
            <a:ext cx="10523095" cy="6267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33306" y="1421380"/>
            <a:ext cx="18060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solidFill>
                  <a:srgbClr val="7030A0"/>
                </a:solidFill>
              </a:rPr>
              <a:t>استان :2114</a:t>
            </a:r>
            <a:endParaRPr lang="fa-IR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065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443" y="583678"/>
            <a:ext cx="10470142" cy="55851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51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42422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2" y="300251"/>
            <a:ext cx="11177516" cy="63825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52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64716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2747" y="141350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6000" dirty="0" smtClean="0">
                <a:solidFill>
                  <a:srgbClr val="002060"/>
                </a:solidFill>
                <a:cs typeface="B Titr" panose="00000700000000000000" pitchFamily="2" charset="-78"/>
              </a:rPr>
              <a:t>تحلیل خدمات دندانپزشکی انجام شده</a:t>
            </a:r>
          </a:p>
          <a:p>
            <a:pPr marL="0" indent="0" algn="ctr">
              <a:buNone/>
            </a:pPr>
            <a:endParaRPr lang="fa-IR" sz="60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6000" dirty="0" smtClean="0">
                <a:solidFill>
                  <a:srgbClr val="7030A0"/>
                </a:solidFill>
                <a:cs typeface="B Titr" panose="00000700000000000000" pitchFamily="2" charset="-78"/>
              </a:rPr>
              <a:t> به تفکیک نوع خدمت / 1400</a:t>
            </a:r>
            <a:endParaRPr lang="fa-IR" sz="60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53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2998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24119"/>
              </p:ext>
            </p:extLst>
          </p:nvPr>
        </p:nvGraphicFramePr>
        <p:xfrm>
          <a:off x="1173707" y="0"/>
          <a:ext cx="10781732" cy="6676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54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98325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55</a:t>
            </a:fld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941" y="295384"/>
            <a:ext cx="9646223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785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008286"/>
              </p:ext>
            </p:extLst>
          </p:nvPr>
        </p:nvGraphicFramePr>
        <p:xfrm>
          <a:off x="527962" y="224853"/>
          <a:ext cx="11104406" cy="6633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56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22830" y="505174"/>
            <a:ext cx="27432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7030A0"/>
                </a:solidFill>
              </a:rPr>
              <a:t>گروه سنی /تعداد / درصد</a:t>
            </a:r>
            <a:endParaRPr lang="fa-I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430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16630"/>
              </p:ext>
            </p:extLst>
          </p:nvPr>
        </p:nvGraphicFramePr>
        <p:xfrm>
          <a:off x="1775732" y="299357"/>
          <a:ext cx="8640536" cy="625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121494"/>
              </p:ext>
            </p:extLst>
          </p:nvPr>
        </p:nvGraphicFramePr>
        <p:xfrm>
          <a:off x="1250728" y="0"/>
          <a:ext cx="9602753" cy="661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57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814279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619688"/>
              </p:ext>
            </p:extLst>
          </p:nvPr>
        </p:nvGraphicFramePr>
        <p:xfrm>
          <a:off x="617901" y="435771"/>
          <a:ext cx="10063117" cy="613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58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394647" y="873456"/>
            <a:ext cx="26078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7030A0"/>
                </a:solidFill>
              </a:rPr>
              <a:t>شماره دندان /تعداد / درصد</a:t>
            </a:r>
            <a:endParaRPr lang="fa-I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76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709687"/>
              </p:ext>
            </p:extLst>
          </p:nvPr>
        </p:nvGraphicFramePr>
        <p:xfrm>
          <a:off x="677862" y="193184"/>
          <a:ext cx="10114633" cy="666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59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394647" y="873456"/>
            <a:ext cx="26078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7030A0"/>
                </a:solidFill>
              </a:rPr>
              <a:t>شماره دندان /تعداد / درصد</a:t>
            </a:r>
            <a:endParaRPr lang="fa-I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7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307" y="801866"/>
            <a:ext cx="98008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اطلاعات ساختاری / دانشگاه علوم پزشکی تبریز / معاونت بهداشت</a:t>
            </a:r>
            <a:endParaRPr lang="fa-IR" sz="28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3651" y="5091308"/>
            <a:ext cx="9569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>
                <a:solidFill>
                  <a:srgbClr val="FFFFFF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ب</a:t>
            </a:r>
            <a:r>
              <a:rPr lang="fa-IR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*به دلیل </a:t>
            </a:r>
            <a:r>
              <a:rPr lang="fa-IR" b="1" dirty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پایین بودن </a:t>
            </a:r>
            <a:r>
              <a:rPr lang="fa-IR" b="1" dirty="0" smtClean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جمعیت تعدادی ازمراکز ،برخی </a:t>
            </a:r>
            <a:r>
              <a:rPr lang="fa-IR" b="1" dirty="0">
                <a:solidFill>
                  <a:srgbClr val="000000"/>
                </a:solidFill>
                <a:latin typeface="B Nazanin" panose="00000400000000000000" pitchFamily="2" charset="-78"/>
                <a:cs typeface="B Nazanin" panose="00000400000000000000" pitchFamily="2" charset="-78"/>
              </a:rPr>
              <a:t>دندانپزشکان بیش از یک مرکز دندانپزشکی را پوشش میدهند.</a:t>
            </a:r>
            <a:r>
              <a:rPr lang="fa-IR" dirty="0"/>
              <a:t>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136781"/>
              </p:ext>
            </p:extLst>
          </p:nvPr>
        </p:nvGraphicFramePr>
        <p:xfrm>
          <a:off x="310636" y="1698022"/>
          <a:ext cx="11422017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name="Worksheet" r:id="rId4" imgW="11725268" imgH="2685951" progId="Excel.Sheet.12">
                  <p:embed/>
                </p:oleObj>
              </mc:Choice>
              <mc:Fallback>
                <p:oleObj name="Worksheet" r:id="rId4" imgW="11725268" imgH="26859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0636" y="1698022"/>
                        <a:ext cx="11422017" cy="268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616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947020"/>
              </p:ext>
            </p:extLst>
          </p:nvPr>
        </p:nvGraphicFramePr>
        <p:xfrm>
          <a:off x="524655" y="212220"/>
          <a:ext cx="11077731" cy="6283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60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22830" y="491319"/>
            <a:ext cx="27432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7030A0"/>
                </a:solidFill>
              </a:rPr>
              <a:t>گروه سنی / تعداد / درصد</a:t>
            </a:r>
            <a:endParaRPr lang="fa-I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144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513733"/>
              </p:ext>
            </p:extLst>
          </p:nvPr>
        </p:nvGraphicFramePr>
        <p:xfrm>
          <a:off x="677862" y="313899"/>
          <a:ext cx="11018269" cy="6042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61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07463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176497"/>
              </p:ext>
            </p:extLst>
          </p:nvPr>
        </p:nvGraphicFramePr>
        <p:xfrm>
          <a:off x="677863" y="283335"/>
          <a:ext cx="10462362" cy="6432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62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70870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123072"/>
              </p:ext>
            </p:extLst>
          </p:nvPr>
        </p:nvGraphicFramePr>
        <p:xfrm>
          <a:off x="1050878" y="287171"/>
          <a:ext cx="9381129" cy="6283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63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21571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732620"/>
              </p:ext>
            </p:extLst>
          </p:nvPr>
        </p:nvGraphicFramePr>
        <p:xfrm>
          <a:off x="677862" y="270456"/>
          <a:ext cx="10526757" cy="658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64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72184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864533"/>
              </p:ext>
            </p:extLst>
          </p:nvPr>
        </p:nvGraphicFramePr>
        <p:xfrm>
          <a:off x="1154380" y="399246"/>
          <a:ext cx="10179027" cy="585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65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984923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8769"/>
              </p:ext>
            </p:extLst>
          </p:nvPr>
        </p:nvGraphicFramePr>
        <p:xfrm>
          <a:off x="1588957" y="239844"/>
          <a:ext cx="9593706" cy="6083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66</a:t>
            </a:fld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22830" y="491319"/>
            <a:ext cx="27432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7030A0"/>
                </a:solidFill>
              </a:rPr>
              <a:t>شماره دندان /تعداد / درصد</a:t>
            </a:r>
            <a:endParaRPr lang="fa-I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608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149394"/>
              </p:ext>
            </p:extLst>
          </p:nvPr>
        </p:nvGraphicFramePr>
        <p:xfrm>
          <a:off x="677862" y="180305"/>
          <a:ext cx="11003275" cy="650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67</a:t>
            </a:fld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9144000" y="1049311"/>
            <a:ext cx="22185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7030A0"/>
                </a:solidFill>
              </a:rPr>
              <a:t>شماره دندان/ تعداد/ درصد</a:t>
            </a:r>
            <a:endParaRPr lang="fa-IR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30" y="491319"/>
            <a:ext cx="27432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7030A0"/>
                </a:solidFill>
              </a:rPr>
              <a:t>شماره دندان/تعداد / درصد</a:t>
            </a:r>
            <a:endParaRPr lang="fa-I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476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441342"/>
              </p:ext>
            </p:extLst>
          </p:nvPr>
        </p:nvGraphicFramePr>
        <p:xfrm>
          <a:off x="1759992" y="287171"/>
          <a:ext cx="8672015" cy="6283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68</a:t>
            </a:fld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22830" y="491319"/>
            <a:ext cx="27432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7030A0"/>
                </a:solidFill>
              </a:rPr>
              <a:t>گروه سنی /تعداد / درصد</a:t>
            </a:r>
            <a:endParaRPr lang="fa-I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294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072099"/>
              </p:ext>
            </p:extLst>
          </p:nvPr>
        </p:nvGraphicFramePr>
        <p:xfrm>
          <a:off x="677863" y="425004"/>
          <a:ext cx="10436605" cy="561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69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875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321" y="226894"/>
            <a:ext cx="92727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اطلاعات تجهیزات / دانشگاه علوم پزشکی تبریز / معاونت بهداشت</a:t>
            </a:r>
            <a:endParaRPr lang="fa-IR" sz="20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189114"/>
              </p:ext>
            </p:extLst>
          </p:nvPr>
        </p:nvGraphicFramePr>
        <p:xfrm>
          <a:off x="379322" y="850868"/>
          <a:ext cx="1134427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" name="Worksheet" r:id="rId4" imgW="11344136" imgH="1638287" progId="Excel.Sheet.12">
                  <p:embed/>
                </p:oleObj>
              </mc:Choice>
              <mc:Fallback>
                <p:oleObj name="Worksheet" r:id="rId4" imgW="11344136" imgH="16382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322" y="850868"/>
                        <a:ext cx="11344275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470767"/>
              </p:ext>
            </p:extLst>
          </p:nvPr>
        </p:nvGraphicFramePr>
        <p:xfrm>
          <a:off x="379321" y="2536787"/>
          <a:ext cx="11344275" cy="2012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7" name="Worksheet" r:id="rId7" imgW="10810996" imgH="1638287" progId="Excel.Sheet.12">
                  <p:embed/>
                </p:oleObj>
              </mc:Choice>
              <mc:Fallback>
                <p:oleObj name="Worksheet" r:id="rId7" imgW="10810996" imgH="16382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9321" y="2536787"/>
                        <a:ext cx="11344275" cy="2012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441560"/>
              </p:ext>
            </p:extLst>
          </p:nvPr>
        </p:nvGraphicFramePr>
        <p:xfrm>
          <a:off x="379321" y="4596975"/>
          <a:ext cx="11344275" cy="1817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" name="Worksheet" r:id="rId10" imgW="8620046" imgH="1638287" progId="Excel.Sheet.12">
                  <p:embed/>
                </p:oleObj>
              </mc:Choice>
              <mc:Fallback>
                <p:oleObj name="Worksheet" r:id="rId10" imgW="8620046" imgH="163828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9321" y="4596975"/>
                        <a:ext cx="11344275" cy="1817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818686"/>
              </p:ext>
            </p:extLst>
          </p:nvPr>
        </p:nvGraphicFramePr>
        <p:xfrm>
          <a:off x="1515293" y="351565"/>
          <a:ext cx="8672015" cy="6283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70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17744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133444"/>
              </p:ext>
            </p:extLst>
          </p:nvPr>
        </p:nvGraphicFramePr>
        <p:xfrm>
          <a:off x="677862" y="656823"/>
          <a:ext cx="10861607" cy="5705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71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90627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970756"/>
              </p:ext>
            </p:extLst>
          </p:nvPr>
        </p:nvGraphicFramePr>
        <p:xfrm>
          <a:off x="553791" y="331788"/>
          <a:ext cx="10496281" cy="5772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72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57847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971702"/>
              </p:ext>
            </p:extLst>
          </p:nvPr>
        </p:nvGraphicFramePr>
        <p:xfrm>
          <a:off x="587710" y="128789"/>
          <a:ext cx="10938881" cy="622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73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43954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196489"/>
              </p:ext>
            </p:extLst>
          </p:nvPr>
        </p:nvGraphicFramePr>
        <p:xfrm>
          <a:off x="1442361" y="734096"/>
          <a:ext cx="9805540" cy="5307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74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03993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664684"/>
              </p:ext>
            </p:extLst>
          </p:nvPr>
        </p:nvGraphicFramePr>
        <p:xfrm>
          <a:off x="1556592" y="0"/>
          <a:ext cx="9000284" cy="673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75</a:t>
            </a:fld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22830" y="491319"/>
            <a:ext cx="27432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7030A0"/>
                </a:solidFill>
              </a:rPr>
              <a:t>شماره دندان /تعداد / درصد</a:t>
            </a:r>
            <a:endParaRPr lang="fa-I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60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253362"/>
              </p:ext>
            </p:extLst>
          </p:nvPr>
        </p:nvGraphicFramePr>
        <p:xfrm>
          <a:off x="479686" y="360608"/>
          <a:ext cx="10737814" cy="6104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76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22830" y="491319"/>
            <a:ext cx="27432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7030A0"/>
                </a:solidFill>
              </a:rPr>
              <a:t>گروه سنی / تعداد / درصد</a:t>
            </a:r>
            <a:endParaRPr lang="fa-I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467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574176"/>
              </p:ext>
            </p:extLst>
          </p:nvPr>
        </p:nvGraphicFramePr>
        <p:xfrm>
          <a:off x="613468" y="399245"/>
          <a:ext cx="10604030" cy="627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77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30511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174160"/>
              </p:ext>
            </p:extLst>
          </p:nvPr>
        </p:nvGraphicFramePr>
        <p:xfrm>
          <a:off x="677862" y="592428"/>
          <a:ext cx="9972965" cy="544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78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83435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00496"/>
              </p:ext>
            </p:extLst>
          </p:nvPr>
        </p:nvGraphicFramePr>
        <p:xfrm>
          <a:off x="677862" y="476518"/>
          <a:ext cx="9522205" cy="601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79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22830" y="491319"/>
            <a:ext cx="27432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7030A0"/>
                </a:solidFill>
              </a:rPr>
              <a:t>شماره دندان / تعداد / درصد</a:t>
            </a:r>
            <a:endParaRPr lang="fa-I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0974" y="1065885"/>
            <a:ext cx="9110610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a-IR" sz="3900" b="1" dirty="0" smtClean="0">
                <a:solidFill>
                  <a:srgbClr val="C00000"/>
                </a:solidFill>
                <a:cs typeface="B Titr" panose="00000700000000000000" pitchFamily="2" charset="-78"/>
              </a:rPr>
              <a:t>گروههای هدف برنامه های سلامت دهان ودندان </a:t>
            </a:r>
          </a:p>
          <a:p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endParaRPr lang="fa-IR" sz="3200" dirty="0" smtClean="0">
              <a:solidFill>
                <a:srgbClr val="7030A0"/>
              </a:solidFill>
              <a:cs typeface="B Titr" panose="00000700000000000000" pitchFamily="2" charset="-78"/>
            </a:endParaRPr>
          </a:p>
          <a:p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کودکان </a:t>
            </a:r>
            <a:r>
              <a:rPr lang="fa-IR" sz="3200" dirty="0">
                <a:solidFill>
                  <a:srgbClr val="7030A0"/>
                </a:solidFill>
                <a:cs typeface="B Titr" panose="00000700000000000000" pitchFamily="2" charset="-78"/>
              </a:rPr>
              <a:t>زیر 6 </a:t>
            </a:r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سال</a:t>
            </a:r>
          </a:p>
          <a:p>
            <a:endParaRPr lang="fa-IR" sz="3200" dirty="0" smtClean="0">
              <a:solidFill>
                <a:srgbClr val="7030A0"/>
              </a:solidFill>
              <a:cs typeface="B Titr" panose="00000700000000000000" pitchFamily="2" charset="-78"/>
            </a:endParaRPr>
          </a:p>
          <a:p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کودکان </a:t>
            </a:r>
            <a:r>
              <a:rPr lang="fa-IR" sz="3200" dirty="0">
                <a:solidFill>
                  <a:srgbClr val="7030A0"/>
                </a:solidFill>
                <a:cs typeface="B Titr" panose="00000700000000000000" pitchFamily="2" charset="-78"/>
              </a:rPr>
              <a:t>14-6 </a:t>
            </a:r>
            <a:r>
              <a:rPr lang="fa-IR" sz="3200" dirty="0" smtClean="0">
                <a:solidFill>
                  <a:srgbClr val="7030A0"/>
                </a:solidFill>
                <a:cs typeface="B Titr" panose="00000700000000000000" pitchFamily="2" charset="-78"/>
              </a:rPr>
              <a:t>سال</a:t>
            </a:r>
          </a:p>
          <a:p>
            <a:endParaRPr lang="fa-IR" sz="3200" dirty="0" smtClean="0">
              <a:solidFill>
                <a:srgbClr val="7030A0"/>
              </a:solidFill>
              <a:cs typeface="B Titr" panose="00000700000000000000" pitchFamily="2" charset="-78"/>
            </a:endParaRPr>
          </a:p>
          <a:p>
            <a:r>
              <a:rPr lang="fa-IR" sz="3200" dirty="0">
                <a:solidFill>
                  <a:srgbClr val="7030A0"/>
                </a:solidFill>
                <a:cs typeface="B Titr" panose="00000700000000000000" pitchFamily="2" charset="-78"/>
              </a:rPr>
              <a:t>مادران باردار وشیر ده</a:t>
            </a:r>
          </a:p>
          <a:p>
            <a:endParaRPr lang="en-US" sz="3200" dirty="0">
              <a:solidFill>
                <a:srgbClr val="7030A0"/>
              </a:solidFill>
            </a:endParaRPr>
          </a:p>
          <a:p>
            <a:endParaRPr lang="fa-I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32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125295"/>
              </p:ext>
            </p:extLst>
          </p:nvPr>
        </p:nvGraphicFramePr>
        <p:xfrm>
          <a:off x="672161" y="0"/>
          <a:ext cx="10960206" cy="6265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80</a:t>
            </a:fld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22830" y="491319"/>
            <a:ext cx="27432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7030A0"/>
                </a:solidFill>
              </a:rPr>
              <a:t>شماره دندان / تعداد / درصد</a:t>
            </a:r>
            <a:endParaRPr lang="fa-I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356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361758"/>
              </p:ext>
            </p:extLst>
          </p:nvPr>
        </p:nvGraphicFramePr>
        <p:xfrm>
          <a:off x="677862" y="373488"/>
          <a:ext cx="11338127" cy="6053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81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73479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635723" y="3533098"/>
            <a:ext cx="9413277" cy="40894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457200" rtl="0">
              <a:spcBef>
                <a:spcPts val="0"/>
              </a:spcBef>
            </a:pPr>
            <a:r>
              <a:rPr lang="fa-IR" sz="5400" spc="50" dirty="0" smtClean="0">
                <a:ln w="11430"/>
                <a:solidFill>
                  <a:srgbClr val="6AAC91">
                    <a:lumMod val="50000"/>
                  </a:srgbClr>
                </a:solidFill>
                <a:effectLst>
                  <a:glow rad="139700">
                    <a:srgbClr val="31B6FD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شاخص های سلامت دهان ودندان</a:t>
            </a:r>
            <a:endParaRPr lang="fa-IR" sz="6000" spc="50" dirty="0">
              <a:ln w="11430"/>
              <a:solidFill>
                <a:srgbClr val="6AAC91">
                  <a:lumMod val="50000"/>
                </a:srgbClr>
              </a:solidFill>
              <a:effectLst>
                <a:glow rad="139700">
                  <a:srgbClr val="31B6FD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5700" y="1003300"/>
            <a:ext cx="98933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دانشگاه علوم پزشکی تبریز</a:t>
            </a:r>
          </a:p>
          <a:p>
            <a:pPr algn="ct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معاونت بهداشت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82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82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319134" y="1443038"/>
          <a:ext cx="9627909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8" name="Document" r:id="rId3" imgW="5748608" imgH="1861987" progId="Word.Document.12">
                  <p:embed/>
                </p:oleObj>
              </mc:Choice>
              <mc:Fallback>
                <p:oleObj name="Document" r:id="rId3" imgW="5748608" imgH="1861987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9134" y="1443038"/>
                        <a:ext cx="9627909" cy="416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12890" y="5121344"/>
            <a:ext cx="923415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a-IR" sz="2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شاخص </a:t>
            </a:r>
            <a:r>
              <a:rPr lang="en-US" sz="2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DMFT</a:t>
            </a:r>
            <a:r>
              <a:rPr lang="fa-IR" sz="2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 : </a:t>
            </a:r>
            <a:r>
              <a:rPr lang="fa-I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مجموع تعداد دندانهای دایمی پوسیده ،  ترمیم شده و کشیده </a:t>
            </a:r>
            <a:r>
              <a:rPr lang="fa-I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شده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83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45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470991" y="1656524"/>
          <a:ext cx="8534400" cy="2979041"/>
        </p:xfrm>
        <a:graphic>
          <a:graphicData uri="http://schemas.openxmlformats.org/drawingml/2006/table">
            <a:tbl>
              <a:tblPr rtl="1" firstRow="1" firstCol="1" bandRow="1"/>
              <a:tblGrid>
                <a:gridCol w="4509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24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40794">
                <a:tc gridSpan="2"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شاخص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caries free  </a:t>
                      </a:r>
                      <a:r>
                        <a:rPr lang="fa-IR" sz="3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  در کودکان 12 ساله/ درصد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74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شاخص کشوری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40%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74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شاخص استانی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33%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74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شاخص  هدف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50%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407743" y="5114968"/>
            <a:ext cx="702820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a-IR" sz="2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شاخص </a:t>
            </a:r>
            <a:r>
              <a:rPr lang="en-US" sz="28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caries free  </a:t>
            </a:r>
            <a:r>
              <a:rPr lang="en-US" sz="2800" u="sng" dirty="0">
                <a:solidFill>
                  <a:srgbClr val="FF0000"/>
                </a:solidFill>
                <a:latin typeface="B Koodak" panose="000007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 : درصد کودکان فاقد </a:t>
            </a:r>
            <a:r>
              <a:rPr lang="fa-IR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پوسیدگی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84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39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0" y="1489075"/>
          <a:ext cx="11976100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2" name="Document" r:id="rId4" imgW="5748608" imgH="2072078" progId="Word.Document.12">
                  <p:embed/>
                </p:oleObj>
              </mc:Choice>
              <mc:Fallback>
                <p:oleObj name="Document" r:id="rId4" imgW="5748608" imgH="2072078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489075"/>
                        <a:ext cx="11976100" cy="432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12890" y="5121344"/>
            <a:ext cx="923415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a-IR" sz="2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شاخص </a:t>
            </a:r>
            <a:r>
              <a:rPr lang="en-US" sz="2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DMFT</a:t>
            </a:r>
            <a:r>
              <a:rPr lang="fa-IR" sz="2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 : </a:t>
            </a:r>
            <a:r>
              <a:rPr lang="fa-I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مجموع تعداد دندانهای دایمی پوسیده ،  ترمیم شده و کشیده </a:t>
            </a:r>
            <a:r>
              <a:rPr lang="fa-I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شده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85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2042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470990" y="1656524"/>
          <a:ext cx="9251087" cy="2979041"/>
        </p:xfrm>
        <a:graphic>
          <a:graphicData uri="http://schemas.openxmlformats.org/drawingml/2006/table">
            <a:tbl>
              <a:tblPr rtl="1" firstRow="1" firstCol="1" bandRow="1"/>
              <a:tblGrid>
                <a:gridCol w="48883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627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40794">
                <a:tc gridSpan="2"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شاخص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caries free  </a:t>
                      </a:r>
                      <a:r>
                        <a:rPr lang="fa-IR" sz="3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  در کودکان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 6 </a:t>
                      </a:r>
                      <a:r>
                        <a:rPr lang="fa-IR" sz="3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ساله</a:t>
                      </a:r>
                      <a:r>
                        <a:rPr lang="fa-IR" sz="3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/ درصد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274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شاخص کشوری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8/45 %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74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شاخص استانی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6/61%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74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شاخص  هدف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3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؟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283582" y="5114968"/>
            <a:ext cx="619733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a-IR" sz="2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شاخص </a:t>
            </a:r>
            <a:r>
              <a:rPr lang="en-US" sz="2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caries free  </a:t>
            </a:r>
            <a:r>
              <a:rPr lang="en-US" sz="2400" u="sng" dirty="0">
                <a:solidFill>
                  <a:srgbClr val="FF0000"/>
                </a:solidFill>
                <a:latin typeface="B Koodak" panose="000007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 :</a:t>
            </a:r>
            <a:r>
              <a:rPr lang="fa-IR" sz="2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درصد کودکان فاقد </a:t>
            </a:r>
            <a:r>
              <a:rPr lang="fa-IR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Koodak" panose="00000700000000000000" pitchFamily="2" charset="-78"/>
              </a:rPr>
              <a:t>پوسیدگی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86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24144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8586"/>
            <a:ext cx="8596668" cy="1320800"/>
          </a:xfrm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رضایتمندی خدمات سلامت دهان ودندان </a:t>
            </a: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854" y="2059189"/>
            <a:ext cx="7310210" cy="291841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87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96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245" y="0"/>
            <a:ext cx="6214056" cy="806852"/>
          </a:xfrm>
        </p:spPr>
        <p:txBody>
          <a:bodyPr>
            <a:normAutofit/>
          </a:bodyPr>
          <a:lstStyle/>
          <a:p>
            <a: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  <a:t>لیست </a:t>
            </a:r>
            <a:r>
              <a:rPr lang="fa-IR" sz="1800" dirty="0" smtClean="0">
                <a:solidFill>
                  <a:srgbClr val="7030A0"/>
                </a:solidFill>
                <a:cs typeface="B Titr" panose="00000700000000000000" pitchFamily="2" charset="-78"/>
              </a:rPr>
              <a:t>اقلام مصرفی دندانپزشک</a:t>
            </a:r>
            <a: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  <a:t/>
            </a:r>
            <a:br>
              <a:rPr lang="fa-IR" sz="1800" dirty="0">
                <a:solidFill>
                  <a:srgbClr val="7030A0"/>
                </a:solidFill>
                <a:cs typeface="B Titr" panose="00000700000000000000" pitchFamily="2" charset="-78"/>
              </a:rPr>
            </a:br>
            <a:endParaRPr lang="fa-IR" sz="1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405251"/>
              </p:ext>
            </p:extLst>
          </p:nvPr>
        </p:nvGraphicFramePr>
        <p:xfrm>
          <a:off x="1169233" y="554636"/>
          <a:ext cx="9503764" cy="6183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0" name="Worksheet" r:id="rId4" imgW="5467222" imgH="8353322" progId="Excel.Sheet.12">
                  <p:embed/>
                </p:oleObj>
              </mc:Choice>
              <mc:Fallback>
                <p:oleObj name="Worksheet" r:id="rId4" imgW="5467222" imgH="83533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9233" y="554636"/>
                        <a:ext cx="9503764" cy="6183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88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89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2291" y="1352282"/>
            <a:ext cx="10515600" cy="48890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6000" dirty="0" smtClean="0">
                <a:solidFill>
                  <a:srgbClr val="002060"/>
                </a:solidFill>
                <a:cs typeface="B Titr" panose="00000700000000000000" pitchFamily="2" charset="-78"/>
              </a:rPr>
              <a:t>گزارش عملکرد خدمات دندانپزشکی</a:t>
            </a:r>
          </a:p>
          <a:p>
            <a:pPr marL="0" indent="0" algn="ctr">
              <a:buNone/>
            </a:pPr>
            <a:endParaRPr lang="fa-IR" sz="60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6000" dirty="0" smtClean="0">
                <a:solidFill>
                  <a:srgbClr val="7030A0"/>
                </a:solidFill>
                <a:cs typeface="B Titr" panose="00000700000000000000" pitchFamily="2" charset="-78"/>
              </a:rPr>
              <a:t> به تفکیک شهرستان/ 1400</a:t>
            </a:r>
            <a:endParaRPr lang="fa-IR" sz="60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89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25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94" y="743913"/>
            <a:ext cx="10037889" cy="458794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sz="3900" dirty="0">
                <a:solidFill>
                  <a:srgbClr val="C00000"/>
                </a:solidFill>
                <a:cs typeface="B Titr" panose="00000700000000000000" pitchFamily="2" charset="-78"/>
              </a:rPr>
              <a:t>بسته خدمتی سطح یک </a:t>
            </a:r>
            <a:endParaRPr lang="fa-IR" sz="39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Titr" panose="00000700000000000000" pitchFamily="2" charset="-78"/>
              </a:rPr>
              <a:t>توزیع  مسواک </a:t>
            </a:r>
            <a:r>
              <a:rPr lang="fa-IR" sz="2800" dirty="0">
                <a:cs typeface="B Titr" panose="00000700000000000000" pitchFamily="2" charset="-78"/>
              </a:rPr>
              <a:t>انگشتی برای کودکان زیر 3 سال </a:t>
            </a:r>
            <a:endParaRPr lang="en-US" sz="28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Titr" panose="00000700000000000000" pitchFamily="2" charset="-78"/>
              </a:rPr>
              <a:t>  معاینه </a:t>
            </a:r>
            <a:r>
              <a:rPr lang="fa-IR" sz="2800" dirty="0">
                <a:cs typeface="B Titr" panose="00000700000000000000" pitchFamily="2" charset="-78"/>
              </a:rPr>
              <a:t>دهان ودندان  </a:t>
            </a:r>
            <a:r>
              <a:rPr lang="fa-IR" sz="2800" dirty="0" smtClean="0">
                <a:cs typeface="B Titr" panose="00000700000000000000" pitchFamily="2" charset="-78"/>
              </a:rPr>
              <a:t>گروههای هدف</a:t>
            </a: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Titr" panose="00000700000000000000" pitchFamily="2" charset="-78"/>
              </a:rPr>
              <a:t>  وارنیش </a:t>
            </a:r>
            <a:r>
              <a:rPr lang="fa-IR" sz="2800" dirty="0">
                <a:cs typeface="B Titr" panose="00000700000000000000" pitchFamily="2" charset="-78"/>
              </a:rPr>
              <a:t>فلوراید تراپی </a:t>
            </a:r>
            <a:r>
              <a:rPr lang="fa-IR" dirty="0" smtClean="0">
                <a:cs typeface="B Titr" panose="00000700000000000000" pitchFamily="2" charset="-78"/>
              </a:rPr>
              <a:t>کودکان</a:t>
            </a:r>
            <a:endParaRPr lang="fa-IR" sz="2800" dirty="0" smtClean="0"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800" dirty="0" smtClean="0">
                <a:cs typeface="B Titr" panose="00000700000000000000" pitchFamily="2" charset="-78"/>
              </a:rPr>
              <a:t>  آموزش </a:t>
            </a:r>
            <a:r>
              <a:rPr lang="fa-IR" sz="2800" dirty="0">
                <a:cs typeface="B Titr" panose="00000700000000000000" pitchFamily="2" charset="-78"/>
              </a:rPr>
              <a:t>بهداشت دهان و دندان </a:t>
            </a:r>
            <a:endParaRPr lang="en-US" sz="2800" dirty="0"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ارایه دهنده خدمات : مراقبین سلامت و بهورزان </a:t>
            </a:r>
            <a:endParaRPr lang="en-US" sz="24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rgbClr val="002060"/>
                </a:solidFill>
                <a:cs typeface="B Titr" panose="00000700000000000000" pitchFamily="2" charset="-78"/>
              </a:rPr>
              <a:t>سطح ارایه خدمات : مراکز خدمات جامع سلامت و خانه های </a:t>
            </a:r>
            <a:r>
              <a:rPr lang="fa-IR" sz="2400" dirty="0" smtClean="0">
                <a:solidFill>
                  <a:srgbClr val="002060"/>
                </a:solidFill>
                <a:cs typeface="B Titr" panose="00000700000000000000" pitchFamily="2" charset="-78"/>
              </a:rPr>
              <a:t>بهداشت.</a:t>
            </a:r>
          </a:p>
          <a:p>
            <a:pPr>
              <a:lnSpc>
                <a:spcPct val="150000"/>
              </a:lnSpc>
            </a:pPr>
            <a:endParaRPr lang="fa-IR" sz="2800" dirty="0">
              <a:cs typeface="B Titr" panose="00000700000000000000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94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17" y="182880"/>
            <a:ext cx="7392532" cy="62287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90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92142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30" y="292336"/>
            <a:ext cx="9601532" cy="62733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91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729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553" y="399010"/>
            <a:ext cx="7780712" cy="609096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92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19070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39" y="253699"/>
            <a:ext cx="8650974" cy="62733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93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64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084" y="147242"/>
            <a:ext cx="7682066" cy="63034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94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518581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67" y="334849"/>
            <a:ext cx="8650974" cy="60118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95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4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43" y="0"/>
            <a:ext cx="7427186" cy="612316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96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4185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61" y="318094"/>
            <a:ext cx="9047740" cy="62733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97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47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94" y="219612"/>
            <a:ext cx="7770047" cy="64058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98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006405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18" y="509666"/>
            <a:ext cx="11109689" cy="617630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A380-5FFF-4463-823A-08FB26BAD8E7}" type="slidenum">
              <a:rPr lang="fa-IR" smtClean="0"/>
              <a:t>99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60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5306</TotalTime>
  <Words>1681</Words>
  <Application>Microsoft Office PowerPoint</Application>
  <PresentationFormat>Widescreen</PresentationFormat>
  <Paragraphs>446</Paragraphs>
  <Slides>144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144</vt:i4>
      </vt:variant>
    </vt:vector>
  </HeadingPairs>
  <TitlesOfParts>
    <vt:vector size="161" baseType="lpstr">
      <vt:lpstr>Arial</vt:lpstr>
      <vt:lpstr>B Aseman</vt:lpstr>
      <vt:lpstr>B Compset</vt:lpstr>
      <vt:lpstr>B Koodak</vt:lpstr>
      <vt:lpstr>B Lotus</vt:lpstr>
      <vt:lpstr>B Nazanin</vt:lpstr>
      <vt:lpstr>B Roya</vt:lpstr>
      <vt:lpstr>B Titr</vt:lpstr>
      <vt:lpstr>Calibri</vt:lpstr>
      <vt:lpstr>Calibri Light</vt:lpstr>
      <vt:lpstr>Tahoma</vt:lpstr>
      <vt:lpstr>Times New Roman</vt:lpstr>
      <vt:lpstr>Trebuchet MS</vt:lpstr>
      <vt:lpstr>Wingdings</vt:lpstr>
      <vt:lpstr>Office Theme</vt:lpstr>
      <vt:lpstr>Worksheet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بسته خدمتی سطح دو  ( دندانپزشکان 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سیستم مدیریت درآمد (سامانه پذیرش / 1400)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رضایتمندی خدمات سلامت دهان ودندان </vt:lpstr>
      <vt:lpstr>لیست اقلام مصرفی دندانپزشک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سوالات  دهان ودندان  /  STEPs  2021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Toothache experience within three months</vt:lpstr>
      <vt:lpstr>Mouthwash</vt:lpstr>
      <vt:lpstr>Dental floss</vt:lpstr>
      <vt:lpstr>Tooth brushing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Parvin Sayyari</dc:creator>
  <cp:lastModifiedBy>Parvin Sayyari</cp:lastModifiedBy>
  <cp:revision>810</cp:revision>
  <cp:lastPrinted>2022-06-28T08:38:20Z</cp:lastPrinted>
  <dcterms:created xsi:type="dcterms:W3CDTF">2020-07-08T09:10:55Z</dcterms:created>
  <dcterms:modified xsi:type="dcterms:W3CDTF">2022-07-09T04:23:08Z</dcterms:modified>
</cp:coreProperties>
</file>